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handoutMasterIdLst>
    <p:handoutMasterId r:id="rId47"/>
  </p:handoutMasterIdLst>
  <p:sldIdLst>
    <p:sldId id="409" r:id="rId4"/>
    <p:sldId id="428" r:id="rId5"/>
    <p:sldId id="429" r:id="rId6"/>
    <p:sldId id="411" r:id="rId7"/>
    <p:sldId id="419" r:id="rId8"/>
    <p:sldId id="410" r:id="rId10"/>
    <p:sldId id="431" r:id="rId11"/>
    <p:sldId id="417" r:id="rId12"/>
    <p:sldId id="448" r:id="rId13"/>
    <p:sldId id="449" r:id="rId14"/>
    <p:sldId id="433" r:id="rId15"/>
    <p:sldId id="416" r:id="rId16"/>
    <p:sldId id="452" r:id="rId17"/>
    <p:sldId id="450" r:id="rId18"/>
    <p:sldId id="434" r:id="rId19"/>
    <p:sldId id="435" r:id="rId20"/>
    <p:sldId id="436" r:id="rId21"/>
    <p:sldId id="453" r:id="rId22"/>
    <p:sldId id="415" r:id="rId23"/>
    <p:sldId id="455" r:id="rId24"/>
    <p:sldId id="454" r:id="rId25"/>
    <p:sldId id="456" r:id="rId26"/>
    <p:sldId id="468" r:id="rId27"/>
    <p:sldId id="457" r:id="rId28"/>
    <p:sldId id="470" r:id="rId29"/>
    <p:sldId id="471" r:id="rId30"/>
    <p:sldId id="469" r:id="rId31"/>
    <p:sldId id="458" r:id="rId32"/>
    <p:sldId id="460" r:id="rId33"/>
    <p:sldId id="459" r:id="rId34"/>
    <p:sldId id="462" r:id="rId35"/>
    <p:sldId id="461" r:id="rId36"/>
    <p:sldId id="463" r:id="rId37"/>
    <p:sldId id="464" r:id="rId38"/>
    <p:sldId id="466" r:id="rId39"/>
    <p:sldId id="467" r:id="rId40"/>
    <p:sldId id="465" r:id="rId41"/>
    <p:sldId id="472" r:id="rId42"/>
    <p:sldId id="432" r:id="rId43"/>
    <p:sldId id="473" r:id="rId44"/>
    <p:sldId id="474" r:id="rId45"/>
    <p:sldId id="475" r:id="rId46"/>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userDrawn="1">
          <p15:clr>
            <a:srgbClr val="A4A3A4"/>
          </p15:clr>
        </p15:guide>
        <p15:guide id="2" pos="39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52"/>
        <p:guide pos="395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506.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8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07.xml"/><Relationship Id="rId7" Type="http://schemas.openxmlformats.org/officeDocument/2006/relationships/image" Target="../media/image5.png"/><Relationship Id="rId6" Type="http://schemas.openxmlformats.org/officeDocument/2006/relationships/tags" Target="../tags/tag206.xml"/><Relationship Id="rId5" Type="http://schemas.openxmlformats.org/officeDocument/2006/relationships/image" Target="../media/image4.png"/><Relationship Id="rId4" Type="http://schemas.openxmlformats.org/officeDocument/2006/relationships/tags" Target="../tags/tag205.xml"/><Relationship Id="rId3" Type="http://schemas.openxmlformats.org/officeDocument/2006/relationships/image" Target="../media/image3.png"/><Relationship Id="rId22" Type="http://schemas.openxmlformats.org/officeDocument/2006/relationships/slideLayout" Target="../slideLayouts/slideLayout2.xml"/><Relationship Id="rId21" Type="http://schemas.openxmlformats.org/officeDocument/2006/relationships/tags" Target="../tags/tag217.xml"/><Relationship Id="rId20" Type="http://schemas.openxmlformats.org/officeDocument/2006/relationships/tags" Target="../tags/tag216.xml"/><Relationship Id="rId2" Type="http://schemas.openxmlformats.org/officeDocument/2006/relationships/tags" Target="../tags/tag204.xml"/><Relationship Id="rId19" Type="http://schemas.openxmlformats.org/officeDocument/2006/relationships/tags" Target="../tags/tag215.xml"/><Relationship Id="rId18" Type="http://schemas.openxmlformats.org/officeDocument/2006/relationships/image" Target="../media/image7.png"/><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image" Target="../media/image11.png"/><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39.xml"/><Relationship Id="rId7" Type="http://schemas.openxmlformats.org/officeDocument/2006/relationships/image" Target="../media/image5.png"/><Relationship Id="rId6" Type="http://schemas.openxmlformats.org/officeDocument/2006/relationships/tags" Target="../tags/tag238.xml"/><Relationship Id="rId5" Type="http://schemas.openxmlformats.org/officeDocument/2006/relationships/image" Target="../media/image4.png"/><Relationship Id="rId4" Type="http://schemas.openxmlformats.org/officeDocument/2006/relationships/tags" Target="../tags/tag237.xml"/><Relationship Id="rId3" Type="http://schemas.openxmlformats.org/officeDocument/2006/relationships/image" Target="../media/image3.png"/><Relationship Id="rId22" Type="http://schemas.openxmlformats.org/officeDocument/2006/relationships/notesSlide" Target="../notesSlides/notesSlide2.xml"/><Relationship Id="rId21" Type="http://schemas.openxmlformats.org/officeDocument/2006/relationships/slideLayout" Target="../slideLayouts/slideLayout2.xml"/><Relationship Id="rId20" Type="http://schemas.openxmlformats.org/officeDocument/2006/relationships/tags" Target="../tags/tag249.xml"/><Relationship Id="rId2" Type="http://schemas.openxmlformats.org/officeDocument/2006/relationships/tags" Target="../tags/tag236.xml"/><Relationship Id="rId19" Type="http://schemas.openxmlformats.org/officeDocument/2006/relationships/tags" Target="../tags/tag248.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image" Target="../media/image7.png"/><Relationship Id="rId10" Type="http://schemas.openxmlformats.org/officeDocument/2006/relationships/tags" Target="../tags/tag240.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image" Target="../media/image4.png"/><Relationship Id="rId6" Type="http://schemas.openxmlformats.org/officeDocument/2006/relationships/tags" Target="../tags/tag257.xml"/><Relationship Id="rId5" Type="http://schemas.openxmlformats.org/officeDocument/2006/relationships/image" Target="../media/image3.png"/><Relationship Id="rId4" Type="http://schemas.openxmlformats.org/officeDocument/2006/relationships/tags" Target="../tags/tag256.xml"/><Relationship Id="rId3" Type="http://schemas.openxmlformats.org/officeDocument/2006/relationships/image" Target="../media/image5.png"/><Relationship Id="rId20" Type="http://schemas.openxmlformats.org/officeDocument/2006/relationships/slideLayout" Target="../slideLayouts/slideLayout2.xml"/><Relationship Id="rId2" Type="http://schemas.openxmlformats.org/officeDocument/2006/relationships/tags" Target="../tags/tag255.xml"/><Relationship Id="rId19" Type="http://schemas.openxmlformats.org/officeDocument/2006/relationships/tags" Target="../tags/tag268.xml"/><Relationship Id="rId18" Type="http://schemas.openxmlformats.org/officeDocument/2006/relationships/tags" Target="../tags/tag267.xml"/><Relationship Id="rId17" Type="http://schemas.openxmlformats.org/officeDocument/2006/relationships/tags" Target="../tags/tag266.xml"/><Relationship Id="rId16" Type="http://schemas.openxmlformats.org/officeDocument/2006/relationships/tags" Target="../tags/tag265.xml"/><Relationship Id="rId15" Type="http://schemas.openxmlformats.org/officeDocument/2006/relationships/tags" Target="../tags/tag264.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image" Target="../media/image11.png"/><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28.xml"/><Relationship Id="rId7" Type="http://schemas.openxmlformats.org/officeDocument/2006/relationships/image" Target="../media/image5.png"/><Relationship Id="rId6" Type="http://schemas.openxmlformats.org/officeDocument/2006/relationships/tags" Target="../tags/tag127.xml"/><Relationship Id="rId5" Type="http://schemas.openxmlformats.org/officeDocument/2006/relationships/image" Target="../media/image4.png"/><Relationship Id="rId4" Type="http://schemas.openxmlformats.org/officeDocument/2006/relationships/tags" Target="../tags/tag126.xml"/><Relationship Id="rId3" Type="http://schemas.openxmlformats.org/officeDocument/2006/relationships/image" Target="../media/image3.png"/><Relationship Id="rId2" Type="http://schemas.openxmlformats.org/officeDocument/2006/relationships/tags" Target="../tags/tag125.xml"/><Relationship Id="rId16" Type="http://schemas.openxmlformats.org/officeDocument/2006/relationships/slideLayout" Target="../slideLayouts/slideLayout2.xml"/><Relationship Id="rId15" Type="http://schemas.openxmlformats.org/officeDocument/2006/relationships/tags" Target="../tags/tag132.xml"/><Relationship Id="rId14" Type="http://schemas.openxmlformats.org/officeDocument/2006/relationships/image" Target="../media/image8.png"/><Relationship Id="rId13" Type="http://schemas.openxmlformats.org/officeDocument/2006/relationships/tags" Target="../tags/tag131.xml"/><Relationship Id="rId12" Type="http://schemas.openxmlformats.org/officeDocument/2006/relationships/image" Target="../media/image7.png"/><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73.xml"/><Relationship Id="rId7" Type="http://schemas.openxmlformats.org/officeDocument/2006/relationships/image" Target="../media/image4.png"/><Relationship Id="rId6" Type="http://schemas.openxmlformats.org/officeDocument/2006/relationships/tags" Target="../tags/tag272.xml"/><Relationship Id="rId5" Type="http://schemas.openxmlformats.org/officeDocument/2006/relationships/image" Target="../media/image3.png"/><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8" Type="http://schemas.openxmlformats.org/officeDocument/2006/relationships/notesSlide" Target="../notesSlides/notesSlide3.xml"/><Relationship Id="rId17" Type="http://schemas.openxmlformats.org/officeDocument/2006/relationships/slideLayout" Target="../slideLayouts/slideLayout2.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image" Target="../media/image7.png"/><Relationship Id="rId12" Type="http://schemas.openxmlformats.org/officeDocument/2006/relationships/tags" Target="../tags/tag275.xml"/><Relationship Id="rId11" Type="http://schemas.openxmlformats.org/officeDocument/2006/relationships/image" Target="../media/image6.png"/><Relationship Id="rId10" Type="http://schemas.openxmlformats.org/officeDocument/2006/relationships/tags" Target="../tags/tag274.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83.xml"/><Relationship Id="rId7" Type="http://schemas.openxmlformats.org/officeDocument/2006/relationships/image" Target="../media/image4.png"/><Relationship Id="rId6" Type="http://schemas.openxmlformats.org/officeDocument/2006/relationships/tags" Target="../tags/tag282.xml"/><Relationship Id="rId5" Type="http://schemas.openxmlformats.org/officeDocument/2006/relationships/image" Target="../media/image3.png"/><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8" Type="http://schemas.openxmlformats.org/officeDocument/2006/relationships/notesSlide" Target="../notesSlides/notesSlide4.xml"/><Relationship Id="rId17" Type="http://schemas.openxmlformats.org/officeDocument/2006/relationships/slideLayout" Target="../slideLayouts/slideLayout2.xml"/><Relationship Id="rId16" Type="http://schemas.openxmlformats.org/officeDocument/2006/relationships/tags" Target="../tags/tag288.xml"/><Relationship Id="rId15" Type="http://schemas.openxmlformats.org/officeDocument/2006/relationships/tags" Target="../tags/tag287.xml"/><Relationship Id="rId14" Type="http://schemas.openxmlformats.org/officeDocument/2006/relationships/tags" Target="../tags/tag286.xml"/><Relationship Id="rId13" Type="http://schemas.openxmlformats.org/officeDocument/2006/relationships/image" Target="../media/image7.png"/><Relationship Id="rId12" Type="http://schemas.openxmlformats.org/officeDocument/2006/relationships/tags" Target="../tags/tag285.xml"/><Relationship Id="rId11" Type="http://schemas.openxmlformats.org/officeDocument/2006/relationships/image" Target="../media/image6.png"/><Relationship Id="rId10" Type="http://schemas.openxmlformats.org/officeDocument/2006/relationships/tags" Target="../tags/tag284.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93.xml"/><Relationship Id="rId7" Type="http://schemas.openxmlformats.org/officeDocument/2006/relationships/image" Target="../media/image4.png"/><Relationship Id="rId6" Type="http://schemas.openxmlformats.org/officeDocument/2006/relationships/tags" Target="../tags/tag292.xml"/><Relationship Id="rId5" Type="http://schemas.openxmlformats.org/officeDocument/2006/relationships/image" Target="../media/image3.png"/><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8" Type="http://schemas.openxmlformats.org/officeDocument/2006/relationships/notesSlide" Target="../notesSlides/notesSlide5.xml"/><Relationship Id="rId17" Type="http://schemas.openxmlformats.org/officeDocument/2006/relationships/slideLayout" Target="../slideLayouts/slideLayout2.xml"/><Relationship Id="rId16" Type="http://schemas.openxmlformats.org/officeDocument/2006/relationships/tags" Target="../tags/tag298.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image" Target="../media/image7.png"/><Relationship Id="rId12" Type="http://schemas.openxmlformats.org/officeDocument/2006/relationships/tags" Target="../tags/tag295.xml"/><Relationship Id="rId11" Type="http://schemas.openxmlformats.org/officeDocument/2006/relationships/image" Target="../media/image6.png"/><Relationship Id="rId10" Type="http://schemas.openxmlformats.org/officeDocument/2006/relationships/tags" Target="../tags/tag294.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03.xml"/><Relationship Id="rId7" Type="http://schemas.openxmlformats.org/officeDocument/2006/relationships/image" Target="../media/image4.png"/><Relationship Id="rId6" Type="http://schemas.openxmlformats.org/officeDocument/2006/relationships/tags" Target="../tags/tag302.xml"/><Relationship Id="rId5" Type="http://schemas.openxmlformats.org/officeDocument/2006/relationships/image" Target="../media/image3.png"/><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8" Type="http://schemas.openxmlformats.org/officeDocument/2006/relationships/notesSlide" Target="../notesSlides/notesSlide6.xml"/><Relationship Id="rId17" Type="http://schemas.openxmlformats.org/officeDocument/2006/relationships/slideLayout" Target="../slideLayouts/slideLayout2.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image" Target="../media/image7.png"/><Relationship Id="rId12" Type="http://schemas.openxmlformats.org/officeDocument/2006/relationships/tags" Target="../tags/tag305.xml"/><Relationship Id="rId11" Type="http://schemas.openxmlformats.org/officeDocument/2006/relationships/image" Target="../media/image6.png"/><Relationship Id="rId10" Type="http://schemas.openxmlformats.org/officeDocument/2006/relationships/tags" Target="../tags/tag304.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13.xml"/><Relationship Id="rId7" Type="http://schemas.openxmlformats.org/officeDocument/2006/relationships/image" Target="../media/image4.png"/><Relationship Id="rId6" Type="http://schemas.openxmlformats.org/officeDocument/2006/relationships/tags" Target="../tags/tag312.xml"/><Relationship Id="rId5" Type="http://schemas.openxmlformats.org/officeDocument/2006/relationships/image" Target="../media/image3.png"/><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8" Type="http://schemas.openxmlformats.org/officeDocument/2006/relationships/notesSlide" Target="../notesSlides/notesSlide7.xml"/><Relationship Id="rId17" Type="http://schemas.openxmlformats.org/officeDocument/2006/relationships/slideLayout" Target="../slideLayouts/slideLayout2.xml"/><Relationship Id="rId16" Type="http://schemas.openxmlformats.org/officeDocument/2006/relationships/tags" Target="../tags/tag318.xml"/><Relationship Id="rId15" Type="http://schemas.openxmlformats.org/officeDocument/2006/relationships/tags" Target="../tags/tag317.xml"/><Relationship Id="rId14" Type="http://schemas.openxmlformats.org/officeDocument/2006/relationships/tags" Target="../tags/tag316.xml"/><Relationship Id="rId13" Type="http://schemas.openxmlformats.org/officeDocument/2006/relationships/image" Target="../media/image7.png"/><Relationship Id="rId12" Type="http://schemas.openxmlformats.org/officeDocument/2006/relationships/tags" Target="../tags/tag315.xml"/><Relationship Id="rId11" Type="http://schemas.openxmlformats.org/officeDocument/2006/relationships/image" Target="../media/image6.png"/><Relationship Id="rId10" Type="http://schemas.openxmlformats.org/officeDocument/2006/relationships/tags" Target="../tags/tag314.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23.xml"/><Relationship Id="rId7" Type="http://schemas.openxmlformats.org/officeDocument/2006/relationships/image" Target="../media/image4.png"/><Relationship Id="rId6" Type="http://schemas.openxmlformats.org/officeDocument/2006/relationships/tags" Target="../tags/tag322.xml"/><Relationship Id="rId5" Type="http://schemas.openxmlformats.org/officeDocument/2006/relationships/image" Target="../media/image3.png"/><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8" Type="http://schemas.openxmlformats.org/officeDocument/2006/relationships/notesSlide" Target="../notesSlides/notesSlide8.xml"/><Relationship Id="rId17" Type="http://schemas.openxmlformats.org/officeDocument/2006/relationships/slideLayout" Target="../slideLayouts/slideLayout2.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image" Target="../media/image7.png"/><Relationship Id="rId12" Type="http://schemas.openxmlformats.org/officeDocument/2006/relationships/tags" Target="../tags/tag325.xml"/><Relationship Id="rId11" Type="http://schemas.openxmlformats.org/officeDocument/2006/relationships/image" Target="../media/image6.png"/><Relationship Id="rId10" Type="http://schemas.openxmlformats.org/officeDocument/2006/relationships/tags" Target="../tags/tag324.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33.xml"/><Relationship Id="rId7" Type="http://schemas.openxmlformats.org/officeDocument/2006/relationships/image" Target="../media/image4.png"/><Relationship Id="rId6" Type="http://schemas.openxmlformats.org/officeDocument/2006/relationships/tags" Target="../tags/tag332.xml"/><Relationship Id="rId5" Type="http://schemas.openxmlformats.org/officeDocument/2006/relationships/image" Target="../media/image3.png"/><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image" Target="../media/image7.png"/><Relationship Id="rId12" Type="http://schemas.openxmlformats.org/officeDocument/2006/relationships/tags" Target="../tags/tag335.xml"/><Relationship Id="rId11" Type="http://schemas.openxmlformats.org/officeDocument/2006/relationships/image" Target="../media/image6.png"/><Relationship Id="rId10" Type="http://schemas.openxmlformats.org/officeDocument/2006/relationships/tags" Target="../tags/tag334.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43.xml"/><Relationship Id="rId7" Type="http://schemas.openxmlformats.org/officeDocument/2006/relationships/image" Target="../media/image4.png"/><Relationship Id="rId6" Type="http://schemas.openxmlformats.org/officeDocument/2006/relationships/tags" Target="../tags/tag342.xml"/><Relationship Id="rId5" Type="http://schemas.openxmlformats.org/officeDocument/2006/relationships/image" Target="../media/image3.png"/><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8" Type="http://schemas.openxmlformats.org/officeDocument/2006/relationships/notesSlide" Target="../notesSlides/notesSlide10.xml"/><Relationship Id="rId17" Type="http://schemas.openxmlformats.org/officeDocument/2006/relationships/slideLayout" Target="../slideLayouts/slideLayout2.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image" Target="../media/image7.png"/><Relationship Id="rId12" Type="http://schemas.openxmlformats.org/officeDocument/2006/relationships/tags" Target="../tags/tag345.xml"/><Relationship Id="rId11" Type="http://schemas.openxmlformats.org/officeDocument/2006/relationships/image" Target="../media/image6.png"/><Relationship Id="rId10" Type="http://schemas.openxmlformats.org/officeDocument/2006/relationships/tags" Target="../tags/tag344.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image" Target="../media/image4.png"/><Relationship Id="rId6" Type="http://schemas.openxmlformats.org/officeDocument/2006/relationships/tags" Target="../tags/tag351.xml"/><Relationship Id="rId5" Type="http://schemas.openxmlformats.org/officeDocument/2006/relationships/image" Target="../media/image3.png"/><Relationship Id="rId4" Type="http://schemas.openxmlformats.org/officeDocument/2006/relationships/tags" Target="../tags/tag350.xml"/><Relationship Id="rId3" Type="http://schemas.openxmlformats.org/officeDocument/2006/relationships/image" Target="../media/image5.png"/><Relationship Id="rId20" Type="http://schemas.openxmlformats.org/officeDocument/2006/relationships/slideLayout" Target="../slideLayouts/slideLayout2.xml"/><Relationship Id="rId2" Type="http://schemas.openxmlformats.org/officeDocument/2006/relationships/tags" Target="../tags/tag349.xml"/><Relationship Id="rId19" Type="http://schemas.openxmlformats.org/officeDocument/2006/relationships/tags" Target="../tags/tag362.xml"/><Relationship Id="rId18" Type="http://schemas.openxmlformats.org/officeDocument/2006/relationships/image" Target="../media/image13.png"/><Relationship Id="rId17" Type="http://schemas.openxmlformats.org/officeDocument/2006/relationships/tags" Target="../tags/tag361.xml"/><Relationship Id="rId16" Type="http://schemas.openxmlformats.org/officeDocument/2006/relationships/tags" Target="../tags/tag360.xml"/><Relationship Id="rId15" Type="http://schemas.openxmlformats.org/officeDocument/2006/relationships/tags" Target="../tags/tag359.xml"/><Relationship Id="rId14" Type="http://schemas.openxmlformats.org/officeDocument/2006/relationships/tags" Target="../tags/tag358.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67.xml"/><Relationship Id="rId7" Type="http://schemas.openxmlformats.org/officeDocument/2006/relationships/image" Target="../media/image4.png"/><Relationship Id="rId6" Type="http://schemas.openxmlformats.org/officeDocument/2006/relationships/tags" Target="../tags/tag366.xml"/><Relationship Id="rId5" Type="http://schemas.openxmlformats.org/officeDocument/2006/relationships/image" Target="../media/image3.png"/><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8" Type="http://schemas.openxmlformats.org/officeDocument/2006/relationships/notesSlide" Target="../notesSlides/notesSlide11.xml"/><Relationship Id="rId17" Type="http://schemas.openxmlformats.org/officeDocument/2006/relationships/slideLayout" Target="../slideLayouts/slideLayout2.xml"/><Relationship Id="rId16" Type="http://schemas.openxmlformats.org/officeDocument/2006/relationships/tags" Target="../tags/tag372.xml"/><Relationship Id="rId15" Type="http://schemas.openxmlformats.org/officeDocument/2006/relationships/tags" Target="../tags/tag371.xml"/><Relationship Id="rId14" Type="http://schemas.openxmlformats.org/officeDocument/2006/relationships/tags" Target="../tags/tag370.xml"/><Relationship Id="rId13" Type="http://schemas.openxmlformats.org/officeDocument/2006/relationships/image" Target="../media/image7.png"/><Relationship Id="rId12" Type="http://schemas.openxmlformats.org/officeDocument/2006/relationships/tags" Target="../tags/tag369.xml"/><Relationship Id="rId11" Type="http://schemas.openxmlformats.org/officeDocument/2006/relationships/image" Target="../media/image6.png"/><Relationship Id="rId10" Type="http://schemas.openxmlformats.org/officeDocument/2006/relationships/tags" Target="../tags/tag368.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9.jpeg"/><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77.xml"/><Relationship Id="rId7" Type="http://schemas.openxmlformats.org/officeDocument/2006/relationships/image" Target="../media/image4.png"/><Relationship Id="rId6" Type="http://schemas.openxmlformats.org/officeDocument/2006/relationships/tags" Target="../tags/tag376.xml"/><Relationship Id="rId5" Type="http://schemas.openxmlformats.org/officeDocument/2006/relationships/image" Target="../media/image3.png"/><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8" Type="http://schemas.openxmlformats.org/officeDocument/2006/relationships/notesSlide" Target="../notesSlides/notesSlide12.xml"/><Relationship Id="rId17" Type="http://schemas.openxmlformats.org/officeDocument/2006/relationships/slideLayout" Target="../slideLayouts/slideLayout2.xml"/><Relationship Id="rId16" Type="http://schemas.openxmlformats.org/officeDocument/2006/relationships/tags" Target="../tags/tag382.xml"/><Relationship Id="rId15" Type="http://schemas.openxmlformats.org/officeDocument/2006/relationships/tags" Target="../tags/tag381.xml"/><Relationship Id="rId14" Type="http://schemas.openxmlformats.org/officeDocument/2006/relationships/tags" Target="../tags/tag380.xml"/><Relationship Id="rId13" Type="http://schemas.openxmlformats.org/officeDocument/2006/relationships/image" Target="../media/image7.png"/><Relationship Id="rId12" Type="http://schemas.openxmlformats.org/officeDocument/2006/relationships/tags" Target="../tags/tag379.xml"/><Relationship Id="rId11" Type="http://schemas.openxmlformats.org/officeDocument/2006/relationships/image" Target="../media/image6.png"/><Relationship Id="rId10" Type="http://schemas.openxmlformats.org/officeDocument/2006/relationships/tags" Target="../tags/tag378.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87.xml"/><Relationship Id="rId7" Type="http://schemas.openxmlformats.org/officeDocument/2006/relationships/image" Target="../media/image4.png"/><Relationship Id="rId6" Type="http://schemas.openxmlformats.org/officeDocument/2006/relationships/tags" Target="../tags/tag386.xml"/><Relationship Id="rId5" Type="http://schemas.openxmlformats.org/officeDocument/2006/relationships/image" Target="../media/image3.png"/><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8" Type="http://schemas.openxmlformats.org/officeDocument/2006/relationships/notesSlide" Target="../notesSlides/notesSlide13.xml"/><Relationship Id="rId17" Type="http://schemas.openxmlformats.org/officeDocument/2006/relationships/slideLayout" Target="../slideLayouts/slideLayout2.xml"/><Relationship Id="rId16" Type="http://schemas.openxmlformats.org/officeDocument/2006/relationships/tags" Target="../tags/tag392.xml"/><Relationship Id="rId15" Type="http://schemas.openxmlformats.org/officeDocument/2006/relationships/tags" Target="../tags/tag391.xml"/><Relationship Id="rId14" Type="http://schemas.openxmlformats.org/officeDocument/2006/relationships/tags" Target="../tags/tag390.xml"/><Relationship Id="rId13" Type="http://schemas.openxmlformats.org/officeDocument/2006/relationships/image" Target="../media/image7.png"/><Relationship Id="rId12" Type="http://schemas.openxmlformats.org/officeDocument/2006/relationships/tags" Target="../tags/tag389.xml"/><Relationship Id="rId11" Type="http://schemas.openxmlformats.org/officeDocument/2006/relationships/image" Target="../media/image6.png"/><Relationship Id="rId10" Type="http://schemas.openxmlformats.org/officeDocument/2006/relationships/tags" Target="../tags/tag388.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97.xml"/><Relationship Id="rId7" Type="http://schemas.openxmlformats.org/officeDocument/2006/relationships/image" Target="../media/image4.png"/><Relationship Id="rId6" Type="http://schemas.openxmlformats.org/officeDocument/2006/relationships/tags" Target="../tags/tag396.xml"/><Relationship Id="rId5" Type="http://schemas.openxmlformats.org/officeDocument/2006/relationships/image" Target="../media/image3.png"/><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8" Type="http://schemas.openxmlformats.org/officeDocument/2006/relationships/notesSlide" Target="../notesSlides/notesSlide14.xml"/><Relationship Id="rId17" Type="http://schemas.openxmlformats.org/officeDocument/2006/relationships/slideLayout" Target="../slideLayouts/slideLayout2.xml"/><Relationship Id="rId16" Type="http://schemas.openxmlformats.org/officeDocument/2006/relationships/tags" Target="../tags/tag402.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image" Target="../media/image7.png"/><Relationship Id="rId12" Type="http://schemas.openxmlformats.org/officeDocument/2006/relationships/tags" Target="../tags/tag399.xml"/><Relationship Id="rId11" Type="http://schemas.openxmlformats.org/officeDocument/2006/relationships/image" Target="../media/image6.png"/><Relationship Id="rId10" Type="http://schemas.openxmlformats.org/officeDocument/2006/relationships/tags" Target="../tags/tag398.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07.xml"/><Relationship Id="rId7" Type="http://schemas.openxmlformats.org/officeDocument/2006/relationships/image" Target="../media/image4.png"/><Relationship Id="rId6" Type="http://schemas.openxmlformats.org/officeDocument/2006/relationships/tags" Target="../tags/tag406.xml"/><Relationship Id="rId5" Type="http://schemas.openxmlformats.org/officeDocument/2006/relationships/image" Target="../media/image3.png"/><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8" Type="http://schemas.openxmlformats.org/officeDocument/2006/relationships/notesSlide" Target="../notesSlides/notesSlide15.xml"/><Relationship Id="rId17" Type="http://schemas.openxmlformats.org/officeDocument/2006/relationships/slideLayout" Target="../slideLayouts/slideLayout2.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tags" Target="../tags/tag410.xml"/><Relationship Id="rId13" Type="http://schemas.openxmlformats.org/officeDocument/2006/relationships/image" Target="../media/image7.png"/><Relationship Id="rId12" Type="http://schemas.openxmlformats.org/officeDocument/2006/relationships/tags" Target="../tags/tag409.xml"/><Relationship Id="rId11" Type="http://schemas.openxmlformats.org/officeDocument/2006/relationships/image" Target="../media/image6.png"/><Relationship Id="rId10" Type="http://schemas.openxmlformats.org/officeDocument/2006/relationships/tags" Target="../tags/tag408.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17.xml"/><Relationship Id="rId7" Type="http://schemas.openxmlformats.org/officeDocument/2006/relationships/image" Target="../media/image4.png"/><Relationship Id="rId6" Type="http://schemas.openxmlformats.org/officeDocument/2006/relationships/tags" Target="../tags/tag416.xml"/><Relationship Id="rId5" Type="http://schemas.openxmlformats.org/officeDocument/2006/relationships/image" Target="../media/image3.png"/><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8" Type="http://schemas.openxmlformats.org/officeDocument/2006/relationships/notesSlide" Target="../notesSlides/notesSlide16.xml"/><Relationship Id="rId17" Type="http://schemas.openxmlformats.org/officeDocument/2006/relationships/slideLayout" Target="../slideLayouts/slideLayout2.xml"/><Relationship Id="rId16" Type="http://schemas.openxmlformats.org/officeDocument/2006/relationships/tags" Target="../tags/tag422.xml"/><Relationship Id="rId15" Type="http://schemas.openxmlformats.org/officeDocument/2006/relationships/tags" Target="../tags/tag421.xml"/><Relationship Id="rId14" Type="http://schemas.openxmlformats.org/officeDocument/2006/relationships/tags" Target="../tags/tag420.xml"/><Relationship Id="rId13" Type="http://schemas.openxmlformats.org/officeDocument/2006/relationships/image" Target="../media/image7.png"/><Relationship Id="rId12" Type="http://schemas.openxmlformats.org/officeDocument/2006/relationships/tags" Target="../tags/tag419.xml"/><Relationship Id="rId11" Type="http://schemas.openxmlformats.org/officeDocument/2006/relationships/image" Target="../media/image6.png"/><Relationship Id="rId10" Type="http://schemas.openxmlformats.org/officeDocument/2006/relationships/tags" Target="../tags/tag418.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27.xml"/><Relationship Id="rId7" Type="http://schemas.openxmlformats.org/officeDocument/2006/relationships/image" Target="../media/image4.png"/><Relationship Id="rId6" Type="http://schemas.openxmlformats.org/officeDocument/2006/relationships/tags" Target="../tags/tag426.xml"/><Relationship Id="rId5" Type="http://schemas.openxmlformats.org/officeDocument/2006/relationships/image" Target="../media/image3.png"/><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8" Type="http://schemas.openxmlformats.org/officeDocument/2006/relationships/notesSlide" Target="../notesSlides/notesSlide17.xml"/><Relationship Id="rId17" Type="http://schemas.openxmlformats.org/officeDocument/2006/relationships/slideLayout" Target="../slideLayouts/slideLayout2.xml"/><Relationship Id="rId16" Type="http://schemas.openxmlformats.org/officeDocument/2006/relationships/tags" Target="../tags/tag432.xml"/><Relationship Id="rId15" Type="http://schemas.openxmlformats.org/officeDocument/2006/relationships/tags" Target="../tags/tag431.xml"/><Relationship Id="rId14" Type="http://schemas.openxmlformats.org/officeDocument/2006/relationships/tags" Target="../tags/tag430.xml"/><Relationship Id="rId13" Type="http://schemas.openxmlformats.org/officeDocument/2006/relationships/image" Target="../media/image7.png"/><Relationship Id="rId12" Type="http://schemas.openxmlformats.org/officeDocument/2006/relationships/tags" Target="../tags/tag429.xml"/><Relationship Id="rId11" Type="http://schemas.openxmlformats.org/officeDocument/2006/relationships/image" Target="../media/image6.png"/><Relationship Id="rId10" Type="http://schemas.openxmlformats.org/officeDocument/2006/relationships/tags" Target="../tags/tag428.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7.xml"/><Relationship Id="rId7" Type="http://schemas.openxmlformats.org/officeDocument/2006/relationships/image" Target="../media/image4.png"/><Relationship Id="rId6" Type="http://schemas.openxmlformats.org/officeDocument/2006/relationships/tags" Target="../tags/tag436.xml"/><Relationship Id="rId5" Type="http://schemas.openxmlformats.org/officeDocument/2006/relationships/image" Target="../media/image3.png"/><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8" Type="http://schemas.openxmlformats.org/officeDocument/2006/relationships/notesSlide" Target="../notesSlides/notesSlide18.xml"/><Relationship Id="rId17" Type="http://schemas.openxmlformats.org/officeDocument/2006/relationships/slideLayout" Target="../slideLayouts/slideLayout2.xml"/><Relationship Id="rId16" Type="http://schemas.openxmlformats.org/officeDocument/2006/relationships/tags" Target="../tags/tag442.xml"/><Relationship Id="rId15" Type="http://schemas.openxmlformats.org/officeDocument/2006/relationships/tags" Target="../tags/tag441.xml"/><Relationship Id="rId14" Type="http://schemas.openxmlformats.org/officeDocument/2006/relationships/tags" Target="../tags/tag440.xml"/><Relationship Id="rId13" Type="http://schemas.openxmlformats.org/officeDocument/2006/relationships/image" Target="../media/image7.png"/><Relationship Id="rId12" Type="http://schemas.openxmlformats.org/officeDocument/2006/relationships/tags" Target="../tags/tag439.xml"/><Relationship Id="rId11" Type="http://schemas.openxmlformats.org/officeDocument/2006/relationships/image" Target="../media/image6.png"/><Relationship Id="rId10" Type="http://schemas.openxmlformats.org/officeDocument/2006/relationships/tags" Target="../tags/tag438.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47.xml"/><Relationship Id="rId7" Type="http://schemas.openxmlformats.org/officeDocument/2006/relationships/image" Target="../media/image4.png"/><Relationship Id="rId6" Type="http://schemas.openxmlformats.org/officeDocument/2006/relationships/tags" Target="../tags/tag446.xml"/><Relationship Id="rId5" Type="http://schemas.openxmlformats.org/officeDocument/2006/relationships/image" Target="../media/image3.png"/><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8" Type="http://schemas.openxmlformats.org/officeDocument/2006/relationships/notesSlide" Target="../notesSlides/notesSlide19.xml"/><Relationship Id="rId17" Type="http://schemas.openxmlformats.org/officeDocument/2006/relationships/slideLayout" Target="../slideLayouts/slideLayout2.xml"/><Relationship Id="rId16" Type="http://schemas.openxmlformats.org/officeDocument/2006/relationships/tags" Target="../tags/tag452.xml"/><Relationship Id="rId15" Type="http://schemas.openxmlformats.org/officeDocument/2006/relationships/tags" Target="../tags/tag451.xml"/><Relationship Id="rId14" Type="http://schemas.openxmlformats.org/officeDocument/2006/relationships/tags" Target="../tags/tag450.xml"/><Relationship Id="rId13" Type="http://schemas.openxmlformats.org/officeDocument/2006/relationships/image" Target="../media/image7.png"/><Relationship Id="rId12" Type="http://schemas.openxmlformats.org/officeDocument/2006/relationships/tags" Target="../tags/tag449.xml"/><Relationship Id="rId11" Type="http://schemas.openxmlformats.org/officeDocument/2006/relationships/image" Target="../media/image6.png"/><Relationship Id="rId10" Type="http://schemas.openxmlformats.org/officeDocument/2006/relationships/tags" Target="../tags/tag448.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tags" Target="../tags/tag455.xml"/><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62.xml"/><Relationship Id="rId7" Type="http://schemas.openxmlformats.org/officeDocument/2006/relationships/image" Target="../media/image4.png"/><Relationship Id="rId6" Type="http://schemas.openxmlformats.org/officeDocument/2006/relationships/tags" Target="../tags/tag461.xml"/><Relationship Id="rId5" Type="http://schemas.openxmlformats.org/officeDocument/2006/relationships/image" Target="../media/image3.png"/><Relationship Id="rId4" Type="http://schemas.openxmlformats.org/officeDocument/2006/relationships/tags" Target="../tags/tag460.xml"/><Relationship Id="rId3" Type="http://schemas.openxmlformats.org/officeDocument/2006/relationships/tags" Target="../tags/tag459.xml"/><Relationship Id="rId20" Type="http://schemas.openxmlformats.org/officeDocument/2006/relationships/notesSlide" Target="../notesSlides/notesSlide20.xml"/><Relationship Id="rId2" Type="http://schemas.openxmlformats.org/officeDocument/2006/relationships/tags" Target="../tags/tag458.xml"/><Relationship Id="rId19" Type="http://schemas.openxmlformats.org/officeDocument/2006/relationships/slideLayout" Target="../slideLayouts/slideLayout2.xml"/><Relationship Id="rId18" Type="http://schemas.openxmlformats.org/officeDocument/2006/relationships/tags" Target="../tags/tag469.xml"/><Relationship Id="rId17" Type="http://schemas.openxmlformats.org/officeDocument/2006/relationships/tags" Target="../tags/tag468.xml"/><Relationship Id="rId16" Type="http://schemas.openxmlformats.org/officeDocument/2006/relationships/tags" Target="../tags/tag467.xml"/><Relationship Id="rId15" Type="http://schemas.openxmlformats.org/officeDocument/2006/relationships/tags" Target="../tags/tag466.xml"/><Relationship Id="rId14" Type="http://schemas.openxmlformats.org/officeDocument/2006/relationships/tags" Target="../tags/tag465.xml"/><Relationship Id="rId13" Type="http://schemas.openxmlformats.org/officeDocument/2006/relationships/image" Target="../media/image7.png"/><Relationship Id="rId12" Type="http://schemas.openxmlformats.org/officeDocument/2006/relationships/tags" Target="../tags/tag464.xml"/><Relationship Id="rId11" Type="http://schemas.openxmlformats.org/officeDocument/2006/relationships/image" Target="../media/image6.png"/><Relationship Id="rId10" Type="http://schemas.openxmlformats.org/officeDocument/2006/relationships/tags" Target="../tags/tag46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74.xml"/><Relationship Id="rId7" Type="http://schemas.openxmlformats.org/officeDocument/2006/relationships/image" Target="../media/image4.png"/><Relationship Id="rId6" Type="http://schemas.openxmlformats.org/officeDocument/2006/relationships/tags" Target="../tags/tag473.xml"/><Relationship Id="rId5" Type="http://schemas.openxmlformats.org/officeDocument/2006/relationships/image" Target="../media/image3.png"/><Relationship Id="rId4" Type="http://schemas.openxmlformats.org/officeDocument/2006/relationships/tags" Target="../tags/tag472.xml"/><Relationship Id="rId3" Type="http://schemas.openxmlformats.org/officeDocument/2006/relationships/tags" Target="../tags/tag471.xml"/><Relationship Id="rId20" Type="http://schemas.openxmlformats.org/officeDocument/2006/relationships/notesSlide" Target="../notesSlides/notesSlide21.xml"/><Relationship Id="rId2" Type="http://schemas.openxmlformats.org/officeDocument/2006/relationships/tags" Target="../tags/tag470.xml"/><Relationship Id="rId19" Type="http://schemas.openxmlformats.org/officeDocument/2006/relationships/slideLayout" Target="../slideLayouts/slideLayout2.xml"/><Relationship Id="rId18" Type="http://schemas.openxmlformats.org/officeDocument/2006/relationships/tags" Target="../tags/tag481.xml"/><Relationship Id="rId17" Type="http://schemas.openxmlformats.org/officeDocument/2006/relationships/tags" Target="../tags/tag480.xml"/><Relationship Id="rId16" Type="http://schemas.openxmlformats.org/officeDocument/2006/relationships/tags" Target="../tags/tag479.xml"/><Relationship Id="rId15" Type="http://schemas.openxmlformats.org/officeDocument/2006/relationships/tags" Target="../tags/tag478.xml"/><Relationship Id="rId14" Type="http://schemas.openxmlformats.org/officeDocument/2006/relationships/tags" Target="../tags/tag477.xml"/><Relationship Id="rId13" Type="http://schemas.openxmlformats.org/officeDocument/2006/relationships/image" Target="../media/image7.png"/><Relationship Id="rId12" Type="http://schemas.openxmlformats.org/officeDocument/2006/relationships/tags" Target="../tags/tag476.xml"/><Relationship Id="rId11" Type="http://schemas.openxmlformats.org/officeDocument/2006/relationships/image" Target="../media/image6.png"/><Relationship Id="rId10" Type="http://schemas.openxmlformats.org/officeDocument/2006/relationships/tags" Target="../tags/tag475.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86.xml"/><Relationship Id="rId7" Type="http://schemas.openxmlformats.org/officeDocument/2006/relationships/image" Target="../media/image4.png"/><Relationship Id="rId6" Type="http://schemas.openxmlformats.org/officeDocument/2006/relationships/tags" Target="../tags/tag485.xml"/><Relationship Id="rId5" Type="http://schemas.openxmlformats.org/officeDocument/2006/relationships/image" Target="../media/image3.png"/><Relationship Id="rId4" Type="http://schemas.openxmlformats.org/officeDocument/2006/relationships/tags" Target="../tags/tag484.xml"/><Relationship Id="rId3" Type="http://schemas.openxmlformats.org/officeDocument/2006/relationships/tags" Target="../tags/tag483.xml"/><Relationship Id="rId20" Type="http://schemas.openxmlformats.org/officeDocument/2006/relationships/notesSlide" Target="../notesSlides/notesSlide22.xml"/><Relationship Id="rId2" Type="http://schemas.openxmlformats.org/officeDocument/2006/relationships/tags" Target="../tags/tag482.xml"/><Relationship Id="rId19" Type="http://schemas.openxmlformats.org/officeDocument/2006/relationships/slideLayout" Target="../slideLayouts/slideLayout2.xml"/><Relationship Id="rId18" Type="http://schemas.openxmlformats.org/officeDocument/2006/relationships/tags" Target="../tags/tag493.xml"/><Relationship Id="rId17" Type="http://schemas.openxmlformats.org/officeDocument/2006/relationships/tags" Target="../tags/tag492.xml"/><Relationship Id="rId16" Type="http://schemas.openxmlformats.org/officeDocument/2006/relationships/tags" Target="../tags/tag491.xml"/><Relationship Id="rId15" Type="http://schemas.openxmlformats.org/officeDocument/2006/relationships/tags" Target="../tags/tag490.xml"/><Relationship Id="rId14" Type="http://schemas.openxmlformats.org/officeDocument/2006/relationships/tags" Target="../tags/tag489.xml"/><Relationship Id="rId13" Type="http://schemas.openxmlformats.org/officeDocument/2006/relationships/image" Target="../media/image7.png"/><Relationship Id="rId12" Type="http://schemas.openxmlformats.org/officeDocument/2006/relationships/tags" Target="../tags/tag488.xml"/><Relationship Id="rId11" Type="http://schemas.openxmlformats.org/officeDocument/2006/relationships/image" Target="../media/image6.png"/><Relationship Id="rId10" Type="http://schemas.openxmlformats.org/officeDocument/2006/relationships/tags" Target="../tags/tag487.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98.xml"/><Relationship Id="rId7" Type="http://schemas.openxmlformats.org/officeDocument/2006/relationships/image" Target="../media/image4.png"/><Relationship Id="rId6" Type="http://schemas.openxmlformats.org/officeDocument/2006/relationships/tags" Target="../tags/tag497.xml"/><Relationship Id="rId5" Type="http://schemas.openxmlformats.org/officeDocument/2006/relationships/image" Target="../media/image3.png"/><Relationship Id="rId4" Type="http://schemas.openxmlformats.org/officeDocument/2006/relationships/tags" Target="../tags/tag496.xml"/><Relationship Id="rId3" Type="http://schemas.openxmlformats.org/officeDocument/2006/relationships/tags" Target="../tags/tag495.xml"/><Relationship Id="rId20" Type="http://schemas.openxmlformats.org/officeDocument/2006/relationships/notesSlide" Target="../notesSlides/notesSlide23.xml"/><Relationship Id="rId2" Type="http://schemas.openxmlformats.org/officeDocument/2006/relationships/tags" Target="../tags/tag494.xml"/><Relationship Id="rId19" Type="http://schemas.openxmlformats.org/officeDocument/2006/relationships/slideLayout" Target="../slideLayouts/slideLayout2.xml"/><Relationship Id="rId18" Type="http://schemas.openxmlformats.org/officeDocument/2006/relationships/tags" Target="../tags/tag505.xml"/><Relationship Id="rId17" Type="http://schemas.openxmlformats.org/officeDocument/2006/relationships/tags" Target="../tags/tag504.xml"/><Relationship Id="rId16" Type="http://schemas.openxmlformats.org/officeDocument/2006/relationships/tags" Target="../tags/tag503.xml"/><Relationship Id="rId15" Type="http://schemas.openxmlformats.org/officeDocument/2006/relationships/tags" Target="../tags/tag502.xml"/><Relationship Id="rId14" Type="http://schemas.openxmlformats.org/officeDocument/2006/relationships/tags" Target="../tags/tag501.xml"/><Relationship Id="rId13" Type="http://schemas.openxmlformats.org/officeDocument/2006/relationships/image" Target="../media/image7.png"/><Relationship Id="rId12" Type="http://schemas.openxmlformats.org/officeDocument/2006/relationships/tags" Target="../tags/tag500.xml"/><Relationship Id="rId11" Type="http://schemas.openxmlformats.org/officeDocument/2006/relationships/image" Target="../media/image6.png"/><Relationship Id="rId10" Type="http://schemas.openxmlformats.org/officeDocument/2006/relationships/tags" Target="../tags/tag49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48.xml"/><Relationship Id="rId7" Type="http://schemas.openxmlformats.org/officeDocument/2006/relationships/image" Target="../media/image5.png"/><Relationship Id="rId6" Type="http://schemas.openxmlformats.org/officeDocument/2006/relationships/tags" Target="../tags/tag147.xml"/><Relationship Id="rId5" Type="http://schemas.openxmlformats.org/officeDocument/2006/relationships/image" Target="../media/image4.png"/><Relationship Id="rId4" Type="http://schemas.openxmlformats.org/officeDocument/2006/relationships/tags" Target="../tags/tag146.xml"/><Relationship Id="rId3" Type="http://schemas.openxmlformats.org/officeDocument/2006/relationships/image" Target="../media/image3.png"/><Relationship Id="rId29" Type="http://schemas.openxmlformats.org/officeDocument/2006/relationships/notesSlide" Target="../notesSlides/notesSlide1.xml"/><Relationship Id="rId28" Type="http://schemas.openxmlformats.org/officeDocument/2006/relationships/slideLayout" Target="../slideLayouts/slideLayout2.xml"/><Relationship Id="rId27" Type="http://schemas.openxmlformats.org/officeDocument/2006/relationships/tags" Target="../tags/tag164.xml"/><Relationship Id="rId26" Type="http://schemas.openxmlformats.org/officeDocument/2006/relationships/tags" Target="../tags/tag163.xml"/><Relationship Id="rId25" Type="http://schemas.openxmlformats.org/officeDocument/2006/relationships/tags" Target="../tags/tag162.xml"/><Relationship Id="rId24" Type="http://schemas.openxmlformats.org/officeDocument/2006/relationships/image" Target="../media/image10.png"/><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5.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image" Target="../media/image7.png"/><Relationship Id="rId10" Type="http://schemas.openxmlformats.org/officeDocument/2006/relationships/tags" Target="../tags/tag149.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78.xml"/><Relationship Id="rId7" Type="http://schemas.openxmlformats.org/officeDocument/2006/relationships/image" Target="../media/image4.png"/><Relationship Id="rId6" Type="http://schemas.openxmlformats.org/officeDocument/2006/relationships/tags" Target="../tags/tag177.xml"/><Relationship Id="rId5" Type="http://schemas.openxmlformats.org/officeDocument/2006/relationships/image" Target="../media/image6.png"/><Relationship Id="rId4" Type="http://schemas.openxmlformats.org/officeDocument/2006/relationships/tags" Target="../tags/tag176.xml"/><Relationship Id="rId3" Type="http://schemas.openxmlformats.org/officeDocument/2006/relationships/image" Target="../media/image3.png"/><Relationship Id="rId25" Type="http://schemas.openxmlformats.org/officeDocument/2006/relationships/slideLayout" Target="../slideLayouts/slideLayout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image" Target="../media/image12.png"/><Relationship Id="rId2" Type="http://schemas.openxmlformats.org/officeDocument/2006/relationships/tags" Target="../tags/tag175.xml"/><Relationship Id="rId19" Type="http://schemas.openxmlformats.org/officeDocument/2006/relationships/tags" Target="../tags/tag186.xml"/><Relationship Id="rId18" Type="http://schemas.openxmlformats.org/officeDocument/2006/relationships/tags" Target="../tags/tag185.xml"/><Relationship Id="rId17" Type="http://schemas.openxmlformats.org/officeDocument/2006/relationships/tags" Target="../tags/tag184.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image" Target="../media/image11.png"/><Relationship Id="rId12" Type="http://schemas.openxmlformats.org/officeDocument/2006/relationships/tags" Target="../tags/tag180.xml"/><Relationship Id="rId11" Type="http://schemas.openxmlformats.org/officeDocument/2006/relationships/image" Target="../media/image7.png"/><Relationship Id="rId10" Type="http://schemas.openxmlformats.org/officeDocument/2006/relationships/tags" Target="../tags/tag179.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061720" y="1936115"/>
            <a:ext cx="9799320" cy="1349375"/>
          </a:xfrm>
        </p:spPr>
        <p:txBody>
          <a:bodyPr/>
          <a:lstStyle/>
          <a:p>
            <a:r>
              <a:rPr lang="zh-CN" altLang="zh-CN" sz="6600" b="0">
                <a:solidFill>
                  <a:schemeClr val="tx1">
                    <a:lumMod val="65000"/>
                    <a:lumOff val="35000"/>
                  </a:schemeClr>
                </a:solidFill>
                <a:latin typeface="华文行楷" panose="02010800040101010101" charset="-122"/>
                <a:ea typeface="华文行楷" panose="02010800040101010101" charset="-122"/>
              </a:rPr>
              <a:t>阿西莫夫短文两篇</a:t>
            </a:r>
            <a:endParaRPr lang="zh-CN" altLang="zh-CN" sz="6600" b="0">
              <a:solidFill>
                <a:schemeClr val="tx1">
                  <a:lumMod val="65000"/>
                  <a:lumOff val="35000"/>
                </a:schemeClr>
              </a:solidFill>
              <a:latin typeface="华文行楷" panose="02010800040101010101" charset="-122"/>
              <a:ea typeface="华文行楷"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1" name="心形 20"/>
          <p:cNvSpPr/>
          <p:nvPr>
            <p:custDataLst>
              <p:tags r:id="rId2"/>
            </p:custDataLst>
          </p:nvPr>
        </p:nvSpPr>
        <p:spPr>
          <a:xfrm>
            <a:off x="9242425" y="312991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3"/>
            </p:custDataLst>
          </p:nvPr>
        </p:nvSpPr>
        <p:spPr>
          <a:xfrm>
            <a:off x="7767320" y="282702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4"/>
            </p:custDataLst>
          </p:nvPr>
        </p:nvSpPr>
        <p:spPr>
          <a:xfrm>
            <a:off x="9396095" y="406781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8790" y="421005"/>
            <a:ext cx="11235055" cy="626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82165" y="615950"/>
            <a:ext cx="8089265" cy="583565"/>
          </a:xfrm>
          <a:prstGeom prst="rect">
            <a:avLst/>
          </a:prstGeom>
          <a:noFill/>
          <a:ln w="12700" cmpd="sng">
            <a:solidFill>
              <a:schemeClr val="accent1">
                <a:shade val="50000"/>
              </a:schemeClr>
            </a:solidFill>
            <a:prstDash val="sysDot"/>
          </a:ln>
        </p:spPr>
        <p:txBody>
          <a:bodyPr wrap="square" rtlCol="0">
            <a:spAutoFit/>
          </a:bodyPr>
          <a:lstStyle/>
          <a:p>
            <a:pPr algn="ctr"/>
            <a:r>
              <a:rPr lang="en-US" altLang="zh-CN" sz="3200">
                <a:latin typeface="华文楷体" panose="02010600040101010101" charset="-122"/>
                <a:ea typeface="华文楷体" panose="02010600040101010101" charset="-122"/>
              </a:rPr>
              <a:t>“</a:t>
            </a:r>
            <a:r>
              <a:rPr lang="zh-CN" altLang="en-US" sz="3200">
                <a:latin typeface="华文楷体" panose="02010600040101010101" charset="-122"/>
                <a:ea typeface="华文楷体" panose="02010600040101010101" charset="-122"/>
              </a:rPr>
              <a:t>板块构造</a:t>
            </a:r>
            <a:r>
              <a:rPr lang="en-US" altLang="zh-CN" sz="3200">
                <a:latin typeface="华文楷体" panose="02010600040101010101" charset="-122"/>
                <a:ea typeface="华文楷体" panose="02010600040101010101" charset="-122"/>
              </a:rPr>
              <a:t>”</a:t>
            </a:r>
            <a:r>
              <a:rPr lang="zh-CN" altLang="en-US" sz="3200">
                <a:latin typeface="华文楷体" panose="02010600040101010101" charset="-122"/>
                <a:ea typeface="华文楷体" panose="02010600040101010101" charset="-122"/>
              </a:rPr>
              <a:t>学说</a:t>
            </a:r>
            <a:r>
              <a:rPr lang="zh-CN" altLang="en-US" sz="3200">
                <a:solidFill>
                  <a:srgbClr val="FF0000"/>
                </a:solidFill>
                <a:latin typeface="华文楷体" panose="02010600040101010101" charset="-122"/>
                <a:ea typeface="华文楷体" panose="02010600040101010101" charset="-122"/>
              </a:rPr>
              <a:t>（已认同的科学理论）</a:t>
            </a:r>
            <a:endParaRPr lang="zh-CN" altLang="en-US" sz="3200">
              <a:solidFill>
                <a:srgbClr val="FF0000"/>
              </a:solidFill>
              <a:latin typeface="华文楷体" panose="02010600040101010101" charset="-122"/>
              <a:ea typeface="华文楷体" panose="02010600040101010101" charset="-122"/>
            </a:endParaRPr>
          </a:p>
        </p:txBody>
      </p:sp>
      <p:sp>
        <p:nvSpPr>
          <p:cNvPr id="4" name="文本框 3"/>
          <p:cNvSpPr txBox="1"/>
          <p:nvPr/>
        </p:nvSpPr>
        <p:spPr>
          <a:xfrm>
            <a:off x="2082800" y="1750695"/>
            <a:ext cx="8088630" cy="1076325"/>
          </a:xfrm>
          <a:prstGeom prst="rect">
            <a:avLst/>
          </a:prstGeom>
          <a:noFill/>
          <a:ln w="12700" cmpd="sng">
            <a:solidFill>
              <a:schemeClr val="accent1">
                <a:shade val="50000"/>
              </a:schemeClr>
            </a:solidFill>
            <a:prstDash val="sysDot"/>
          </a:ln>
        </p:spPr>
        <p:txBody>
          <a:bodyPr wrap="square" rtlCol="0">
            <a:spAutoFit/>
          </a:bodyPr>
          <a:lstStyle/>
          <a:p>
            <a:pPr algn="ctr"/>
            <a:r>
              <a:rPr lang="en-US" altLang="zh-CN" sz="3200">
                <a:latin typeface="华文楷体" panose="02010600040101010101" charset="-122"/>
                <a:ea typeface="华文楷体" panose="02010600040101010101" charset="-122"/>
              </a:rPr>
              <a:t>“</a:t>
            </a:r>
            <a:r>
              <a:rPr lang="zh-CN" altLang="en-US" sz="3200">
                <a:latin typeface="华文楷体" panose="02010600040101010101" charset="-122"/>
                <a:ea typeface="华文楷体" panose="02010600040101010101" charset="-122"/>
              </a:rPr>
              <a:t>泛大陆</a:t>
            </a:r>
            <a:r>
              <a:rPr lang="en-US" altLang="zh-CN" sz="3200">
                <a:latin typeface="华文楷体" panose="02010600040101010101" charset="-122"/>
                <a:ea typeface="华文楷体" panose="02010600040101010101" charset="-122"/>
              </a:rPr>
              <a:t>”</a:t>
            </a:r>
            <a:r>
              <a:rPr lang="zh-CN" altLang="en-US" sz="3200">
                <a:latin typeface="华文楷体" panose="02010600040101010101" charset="-122"/>
                <a:ea typeface="华文楷体" panose="02010600040101010101" charset="-122"/>
              </a:rPr>
              <a:t>多次形成与分裂。恐龙有机会分散在各个地方</a:t>
            </a:r>
            <a:r>
              <a:rPr lang="zh-CN" altLang="en-US" sz="3200">
                <a:solidFill>
                  <a:srgbClr val="FF0000"/>
                </a:solidFill>
                <a:latin typeface="华文楷体" panose="02010600040101010101" charset="-122"/>
                <a:ea typeface="华文楷体" panose="02010600040101010101" charset="-122"/>
              </a:rPr>
              <a:t>（科学现象）</a:t>
            </a:r>
            <a:endParaRPr lang="zh-CN" altLang="en-US" sz="3200">
              <a:solidFill>
                <a:srgbClr val="FF0000"/>
              </a:solidFill>
              <a:latin typeface="华文楷体" panose="02010600040101010101" charset="-122"/>
              <a:ea typeface="华文楷体" panose="02010600040101010101" charset="-122"/>
            </a:endParaRPr>
          </a:p>
        </p:txBody>
      </p:sp>
      <p:sp>
        <p:nvSpPr>
          <p:cNvPr id="9" name="文本框 8"/>
          <p:cNvSpPr txBox="1"/>
          <p:nvPr/>
        </p:nvSpPr>
        <p:spPr>
          <a:xfrm>
            <a:off x="1807210" y="3484245"/>
            <a:ext cx="8794750" cy="58356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大陆互相分离时，每个大陆都有自己的恐龙化石。</a:t>
            </a:r>
            <a:endParaRPr lang="zh-CN" altLang="en-US" sz="3200">
              <a:solidFill>
                <a:srgbClr val="FF0000"/>
              </a:solidFill>
              <a:latin typeface="华文楷体" panose="02010600040101010101" charset="-122"/>
              <a:ea typeface="华文楷体" panose="02010600040101010101" charset="-122"/>
            </a:endParaRPr>
          </a:p>
        </p:txBody>
      </p:sp>
      <p:sp>
        <p:nvSpPr>
          <p:cNvPr id="11" name="文本框 10"/>
          <p:cNvSpPr txBox="1"/>
          <p:nvPr/>
        </p:nvSpPr>
        <p:spPr>
          <a:xfrm>
            <a:off x="2082165" y="4598670"/>
            <a:ext cx="8088630" cy="58356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南极冰层下发现恐龙化石</a:t>
            </a:r>
            <a:r>
              <a:rPr lang="zh-CN" altLang="en-US" sz="3200">
                <a:solidFill>
                  <a:srgbClr val="FF0000"/>
                </a:solidFill>
                <a:latin typeface="华文楷体" panose="02010600040101010101" charset="-122"/>
                <a:ea typeface="华文楷体" panose="02010600040101010101" charset="-122"/>
              </a:rPr>
              <a:t>（事实依据）</a:t>
            </a:r>
            <a:endParaRPr lang="zh-CN" altLang="en-US" sz="3200">
              <a:solidFill>
                <a:srgbClr val="FF0000"/>
              </a:solidFill>
              <a:latin typeface="华文楷体" panose="02010600040101010101" charset="-122"/>
              <a:ea typeface="华文楷体" panose="02010600040101010101" charset="-122"/>
            </a:endParaRPr>
          </a:p>
        </p:txBody>
      </p:sp>
      <p:sp>
        <p:nvSpPr>
          <p:cNvPr id="5" name="文本框 4"/>
          <p:cNvSpPr txBox="1"/>
          <p:nvPr/>
        </p:nvSpPr>
        <p:spPr>
          <a:xfrm>
            <a:off x="2215515" y="5801995"/>
            <a:ext cx="7626985" cy="58356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地壳缓慢但又不可抗拒运动。</a:t>
            </a:r>
            <a:r>
              <a:rPr lang="zh-CN" altLang="en-US" sz="3200">
                <a:solidFill>
                  <a:srgbClr val="FF0000"/>
                </a:solidFill>
                <a:latin typeface="华文楷体" panose="02010600040101010101" charset="-122"/>
                <a:ea typeface="华文楷体" panose="02010600040101010101" charset="-122"/>
              </a:rPr>
              <a:t>（结论）</a:t>
            </a:r>
            <a:endParaRPr lang="zh-CN" altLang="en-US" sz="3200">
              <a:solidFill>
                <a:srgbClr val="FF0000"/>
              </a:solidFill>
              <a:latin typeface="华文楷体" panose="02010600040101010101" charset="-122"/>
              <a:ea typeface="华文楷体" panose="02010600040101010101" charset="-122"/>
            </a:endParaRPr>
          </a:p>
        </p:txBody>
      </p:sp>
      <p:sp>
        <p:nvSpPr>
          <p:cNvPr id="12" name="下箭头 11"/>
          <p:cNvSpPr/>
          <p:nvPr/>
        </p:nvSpPr>
        <p:spPr>
          <a:xfrm>
            <a:off x="6009640" y="1306830"/>
            <a:ext cx="23558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6009640" y="3025140"/>
            <a:ext cx="23558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6009640" y="4164965"/>
            <a:ext cx="23558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6009640" y="5322570"/>
            <a:ext cx="23558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P spid="5"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圆角矩形 5"/>
          <p:cNvSpPr/>
          <p:nvPr>
            <p:custDataLst>
              <p:tags r:id="rId2"/>
            </p:custDataLst>
          </p:nvPr>
        </p:nvSpPr>
        <p:spPr>
          <a:xfrm>
            <a:off x="1231900" y="908685"/>
            <a:ext cx="9802495" cy="5332095"/>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不同学科领域之间是紧密相连的。在一个科学领域的新发现肯定会对其他领域产生影响。（开头）南极洲恐龙化石的发现，说明恐龙无处不有，（题目）这一发现为支持“地壳在进行缓慢但又不可抗拒的运动”这一理论提供了另一个强有力的证据。（结尾）科学家发现斯石英的性质，这一发现为支持恐龙灭绝的原因是“撞击说”提供了另一个强有力的证据。（结尾变式）</a:t>
            </a:r>
            <a:endParaRPr lang="zh-CN" altLang="en-US"/>
          </a:p>
        </p:txBody>
      </p:sp>
      <p:sp>
        <p:nvSpPr>
          <p:cNvPr id="7" name="圆角矩形 6"/>
          <p:cNvSpPr/>
          <p:nvPr>
            <p:custDataLst>
              <p:tags r:id="rId3"/>
            </p:custDataLst>
          </p:nvPr>
        </p:nvSpPr>
        <p:spPr>
          <a:xfrm>
            <a:off x="1232535" y="908685"/>
            <a:ext cx="9801860" cy="5332095"/>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4"/>
            </p:custDataLst>
          </p:nvPr>
        </p:nvSpPr>
        <p:spPr>
          <a:xfrm rot="20940000">
            <a:off x="854710" y="1726565"/>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5"/>
            </p:custDataLst>
          </p:nvPr>
        </p:nvSpPr>
        <p:spPr>
          <a:xfrm>
            <a:off x="909320" y="2339340"/>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922145" y="1604010"/>
            <a:ext cx="8693785" cy="3784600"/>
          </a:xfrm>
          <a:prstGeom prst="rect">
            <a:avLst/>
          </a:prstGeom>
          <a:noFill/>
        </p:spPr>
        <p:txBody>
          <a:bodyPr wrap="square" rtlCol="0" anchor="t">
            <a:spAutoFit/>
          </a:bodyPr>
          <a:lstStyle/>
          <a:p>
            <a:pPr fontAlgn="auto">
              <a:lnSpc>
                <a:spcPct val="150000"/>
              </a:lnSpc>
            </a:pPr>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rPr>
              <a:t>小结：南极发现恐龙化石是古生物学领域的发现，作者由新的发现出发，以认同的科学理论为依据，一步步推理，印证了“大陆漂移学说”这一地质学领域的观点。从而说明“不同学科领域之间是紧密相连的”。  </a:t>
            </a:r>
            <a:endParaRPr lang="zh-CN" altLang="en-US" sz="3200">
              <a:latin typeface="华文楷体" panose="02010600040101010101" charset="-122"/>
              <a:ea typeface="华文楷体" panose="02010600040101010101" charset="-122"/>
              <a:cs typeface="华文楷体" panose="0201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rot="13980000">
            <a:off x="1263650" y="3099435"/>
            <a:ext cx="1346835" cy="1346835"/>
          </a:xfrm>
          <a:prstGeom prst="rect">
            <a:avLst/>
          </a:prstGeom>
        </p:spPr>
      </p:pic>
      <p:pic>
        <p:nvPicPr>
          <p:cNvPr id="3" name="图片 2"/>
          <p:cNvPicPr>
            <a:picLocks noChangeAspect="1"/>
          </p:cNvPicPr>
          <p:nvPr>
            <p:custDataLst>
              <p:tags r:id="rId4"/>
            </p:custDataLst>
          </p:nvPr>
        </p:nvPicPr>
        <p:blipFill>
          <a:blip r:embed="rId5"/>
          <a:stretch>
            <a:fillRect/>
          </a:stretch>
        </p:blipFill>
        <p:spPr>
          <a:xfrm rot="19440000">
            <a:off x="1247140" y="336550"/>
            <a:ext cx="1695450" cy="1695450"/>
          </a:xfrm>
          <a:prstGeom prst="rect">
            <a:avLst/>
          </a:prstGeom>
        </p:spPr>
      </p:pic>
      <p:pic>
        <p:nvPicPr>
          <p:cNvPr id="13" name="图片 12"/>
          <p:cNvPicPr>
            <a:picLocks noChangeAspect="1"/>
          </p:cNvPicPr>
          <p:nvPr>
            <p:custDataLst>
              <p:tags r:id="rId6"/>
            </p:custDataLst>
          </p:nvPr>
        </p:nvPicPr>
        <p:blipFill>
          <a:blip r:embed="rId7"/>
          <a:stretch>
            <a:fillRect/>
          </a:stretch>
        </p:blipFill>
        <p:spPr>
          <a:xfrm rot="15420000">
            <a:off x="1516380" y="3758565"/>
            <a:ext cx="1155700" cy="1155700"/>
          </a:xfrm>
          <a:prstGeom prst="rect">
            <a:avLst/>
          </a:prstGeom>
        </p:spPr>
      </p:pic>
      <p:pic>
        <p:nvPicPr>
          <p:cNvPr id="15" name="图片 14"/>
          <p:cNvPicPr>
            <a:picLocks noChangeAspect="1"/>
          </p:cNvPicPr>
          <p:nvPr>
            <p:custDataLst>
              <p:tags r:id="rId8"/>
            </p:custDataLst>
          </p:nvPr>
        </p:nvPicPr>
        <p:blipFill>
          <a:blip r:embed="rId9"/>
          <a:stretch>
            <a:fillRect/>
          </a:stretch>
        </p:blipFill>
        <p:spPr>
          <a:xfrm>
            <a:off x="8237855" y="200660"/>
            <a:ext cx="1905000" cy="1905000"/>
          </a:xfrm>
          <a:prstGeom prst="rect">
            <a:avLst/>
          </a:prstGeom>
        </p:spPr>
      </p:pic>
      <p:sp>
        <p:nvSpPr>
          <p:cNvPr id="4" name="圆角矩形 3"/>
          <p:cNvSpPr/>
          <p:nvPr>
            <p:custDataLst>
              <p:tags r:id="rId10"/>
            </p:custDataLst>
          </p:nvPr>
        </p:nvSpPr>
        <p:spPr>
          <a:xfrm>
            <a:off x="2409825" y="1203960"/>
            <a:ext cx="6419215" cy="36436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custDataLst>
              <p:tags r:id="rId11"/>
            </p:custDataLst>
          </p:nvPr>
        </p:nvSpPr>
        <p:spPr>
          <a:xfrm>
            <a:off x="2523490" y="5406390"/>
            <a:ext cx="2114550" cy="7499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12"/>
            </p:custDataLst>
          </p:nvPr>
        </p:nvSpPr>
        <p:spPr>
          <a:xfrm>
            <a:off x="5365115" y="5406390"/>
            <a:ext cx="2774315" cy="66675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13"/>
            </p:custDataLst>
          </p:nvPr>
        </p:nvPicPr>
        <p:blipFill>
          <a:blip r:embed="rId14"/>
          <a:srcRect l="26092" r="46218" b="50760"/>
          <a:stretch>
            <a:fillRect/>
          </a:stretch>
        </p:blipFill>
        <p:spPr>
          <a:xfrm>
            <a:off x="7473315" y="2600325"/>
            <a:ext cx="2994660" cy="3472815"/>
          </a:xfrm>
          <a:prstGeom prst="rect">
            <a:avLst/>
          </a:prstGeom>
        </p:spPr>
      </p:pic>
      <p:sp>
        <p:nvSpPr>
          <p:cNvPr id="9" name="文本框 8"/>
          <p:cNvSpPr txBox="1"/>
          <p:nvPr>
            <p:custDataLst>
              <p:tags r:id="rId15"/>
            </p:custDataLst>
          </p:nvPr>
        </p:nvSpPr>
        <p:spPr>
          <a:xfrm>
            <a:off x="2879725" y="5489575"/>
            <a:ext cx="1402080" cy="583565"/>
          </a:xfrm>
          <a:prstGeom prst="rect">
            <a:avLst/>
          </a:prstGeom>
          <a:noFill/>
        </p:spPr>
        <p:txBody>
          <a:bodyPr wrap="none" rtlCol="0">
            <a:spAutoFit/>
          </a:bodyPr>
          <a:lstStyle/>
          <a:p>
            <a:r>
              <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rPr>
              <a:t>任务二</a:t>
            </a:r>
            <a:endPar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endParaRPr>
          </a:p>
        </p:txBody>
      </p:sp>
      <p:sp>
        <p:nvSpPr>
          <p:cNvPr id="10" name="文本框 9"/>
          <p:cNvSpPr txBox="1"/>
          <p:nvPr>
            <p:custDataLst>
              <p:tags r:id="rId16"/>
            </p:custDataLst>
          </p:nvPr>
        </p:nvSpPr>
        <p:spPr>
          <a:xfrm>
            <a:off x="5518150" y="5489575"/>
            <a:ext cx="2621280" cy="583565"/>
          </a:xfrm>
          <a:prstGeom prst="rect">
            <a:avLst/>
          </a:prstGeom>
          <a:noFill/>
        </p:spPr>
        <p:txBody>
          <a:bodyPr wrap="none" rtlCol="0">
            <a:spAutoFit/>
          </a:bodyPr>
          <a:lstStyle/>
          <a:p>
            <a:r>
              <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rPr>
              <a:t>被压扁的沙子</a:t>
            </a:r>
            <a:endParaRPr lang="zh-CN" altLang="en-US" sz="3200">
              <a:solidFill>
                <a:schemeClr val="tx1">
                  <a:lumMod val="65000"/>
                  <a:lumOff val="35000"/>
                </a:schemeClr>
              </a:solidFill>
              <a:latin typeface="字魂27号-布丁体" panose="00000500000000000000" charset="-122"/>
              <a:ea typeface="字魂27号-布丁体" panose="00000500000000000000" charset="-122"/>
              <a:cs typeface="字魂27号-布丁体" panose="00000500000000000000" charset="-122"/>
            </a:endParaRPr>
          </a:p>
        </p:txBody>
      </p:sp>
      <p:pic>
        <p:nvPicPr>
          <p:cNvPr id="5" name="图片 4"/>
          <p:cNvPicPr>
            <a:picLocks noChangeAspect="1"/>
          </p:cNvPicPr>
          <p:nvPr>
            <p:custDataLst>
              <p:tags r:id="rId17"/>
            </p:custDataLst>
          </p:nvPr>
        </p:nvPicPr>
        <p:blipFill>
          <a:blip r:embed="rId18"/>
          <a:stretch>
            <a:fillRect/>
          </a:stretch>
        </p:blipFill>
        <p:spPr>
          <a:xfrm>
            <a:off x="10142855" y="4015105"/>
            <a:ext cx="1649730" cy="1649730"/>
          </a:xfrm>
          <a:prstGeom prst="rect">
            <a:avLst/>
          </a:prstGeom>
        </p:spPr>
      </p:pic>
      <p:sp>
        <p:nvSpPr>
          <p:cNvPr id="22" name="心形 21"/>
          <p:cNvSpPr/>
          <p:nvPr>
            <p:custDataLst>
              <p:tags r:id="rId19"/>
            </p:custDataLst>
          </p:nvPr>
        </p:nvSpPr>
        <p:spPr>
          <a:xfrm>
            <a:off x="3435350" y="62420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20"/>
            </p:custDataLst>
          </p:nvPr>
        </p:nvSpPr>
        <p:spPr>
          <a:xfrm>
            <a:off x="5064125" y="186499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943860" y="2251075"/>
            <a:ext cx="5351145" cy="1198880"/>
          </a:xfrm>
          <a:prstGeom prst="rect">
            <a:avLst/>
          </a:prstGeom>
          <a:noFill/>
        </p:spPr>
        <p:txBody>
          <a:bodyPr wrap="square" rtlCol="0" anchor="t">
            <a:spAutoFit/>
          </a:bodyPr>
          <a:lstStyle/>
          <a:p>
            <a:r>
              <a:rPr lang="zh-CN" altLang="en-US" sz="3600">
                <a:latin typeface="华文新魏" panose="02010800040101010101" charset="-122"/>
                <a:ea typeface="华文新魏" panose="02010800040101010101" charset="-122"/>
              </a:rPr>
              <a:t>提炼《被压扁的沙子》的推理过程，梳理逻辑链。</a:t>
            </a:r>
            <a:endParaRPr lang="zh-CN" altLang="en-US" sz="3600">
              <a:latin typeface="华文新魏" panose="02010800040101010101" charset="-122"/>
              <a:ea typeface="华文新魏" panose="02010800040101010101"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1" name="心形 20"/>
          <p:cNvSpPr/>
          <p:nvPr>
            <p:custDataLst>
              <p:tags r:id="rId2"/>
            </p:custDataLst>
          </p:nvPr>
        </p:nvSpPr>
        <p:spPr>
          <a:xfrm>
            <a:off x="9242425" y="312991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3"/>
            </p:custDataLst>
          </p:nvPr>
        </p:nvSpPr>
        <p:spPr>
          <a:xfrm>
            <a:off x="7767320" y="282702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4"/>
            </p:custDataLst>
          </p:nvPr>
        </p:nvSpPr>
        <p:spPr>
          <a:xfrm>
            <a:off x="9396095" y="406781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8790" y="421005"/>
            <a:ext cx="11235055" cy="626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85165" y="761365"/>
            <a:ext cx="5202555"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二氧化硅处于超高压状态变为斯石英</a:t>
            </a:r>
            <a:r>
              <a:rPr lang="zh-CN" altLang="en-US" sz="3200">
                <a:solidFill>
                  <a:srgbClr val="FF0000"/>
                </a:solidFill>
                <a:latin typeface="华文楷体" panose="02010600040101010101" charset="-122"/>
                <a:ea typeface="华文楷体" panose="02010600040101010101" charset="-122"/>
              </a:rPr>
              <a:t>（科学试验发现）</a:t>
            </a:r>
            <a:endParaRPr lang="zh-CN" altLang="en-US" sz="3200">
              <a:solidFill>
                <a:srgbClr val="FF0000"/>
              </a:solidFill>
              <a:latin typeface="华文楷体" panose="02010600040101010101" charset="-122"/>
              <a:ea typeface="华文楷体" panose="02010600040101010101" charset="-122"/>
            </a:endParaRPr>
          </a:p>
        </p:txBody>
      </p:sp>
      <p:sp>
        <p:nvSpPr>
          <p:cNvPr id="4" name="文本框 3"/>
          <p:cNvSpPr txBox="1"/>
          <p:nvPr/>
        </p:nvSpPr>
        <p:spPr>
          <a:xfrm>
            <a:off x="6000750" y="421005"/>
            <a:ext cx="5713095" cy="1568450"/>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斯石英在自然界中只出现在陨石撞击、原子弹爆炸沙子被强烈挤压的地方</a:t>
            </a:r>
            <a:r>
              <a:rPr lang="zh-CN" altLang="en-US" sz="3200">
                <a:solidFill>
                  <a:srgbClr val="FF0000"/>
                </a:solidFill>
                <a:latin typeface="华文楷体" panose="02010600040101010101" charset="-122"/>
                <a:ea typeface="华文楷体" panose="02010600040101010101" charset="-122"/>
              </a:rPr>
              <a:t>（自然界的发现）</a:t>
            </a:r>
            <a:endParaRPr lang="zh-CN" altLang="en-US" sz="3200">
              <a:solidFill>
                <a:srgbClr val="FF0000"/>
              </a:solidFill>
              <a:latin typeface="华文楷体" panose="02010600040101010101" charset="-122"/>
              <a:ea typeface="华文楷体" panose="02010600040101010101" charset="-122"/>
            </a:endParaRPr>
          </a:p>
        </p:txBody>
      </p:sp>
      <p:sp>
        <p:nvSpPr>
          <p:cNvPr id="6" name="左大括号 5"/>
          <p:cNvSpPr/>
          <p:nvPr/>
        </p:nvSpPr>
        <p:spPr>
          <a:xfrm rot="16200000">
            <a:off x="4639945" y="-924560"/>
            <a:ext cx="598805" cy="6700520"/>
          </a:xfrm>
          <a:prstGeom prst="leftBrace">
            <a:avLst>
              <a:gd name="adj1" fmla="val 8333"/>
              <a:gd name="adj2" fmla="val 18731"/>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767080" y="3013710"/>
            <a:ext cx="3441065"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斯石英应该出现在压力极高之处。</a:t>
            </a:r>
            <a:endParaRPr lang="zh-CN" altLang="en-US" sz="3200">
              <a:solidFill>
                <a:srgbClr val="FF0000"/>
              </a:solidFill>
              <a:latin typeface="华文楷体" panose="02010600040101010101" charset="-122"/>
              <a:ea typeface="华文楷体" panose="02010600040101010101" charset="-122"/>
            </a:endParaRPr>
          </a:p>
        </p:txBody>
      </p:sp>
      <p:sp>
        <p:nvSpPr>
          <p:cNvPr id="8" name="文本框 7"/>
          <p:cNvSpPr txBox="1"/>
          <p:nvPr/>
        </p:nvSpPr>
        <p:spPr>
          <a:xfrm>
            <a:off x="4570730" y="3013710"/>
            <a:ext cx="6777990"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斯石英在</a:t>
            </a:r>
            <a:r>
              <a:rPr lang="en-US" altLang="zh-CN" sz="3200">
                <a:latin typeface="华文楷体" panose="02010600040101010101" charset="-122"/>
                <a:ea typeface="华文楷体" panose="02010600040101010101" charset="-122"/>
              </a:rPr>
              <a:t>850</a:t>
            </a:r>
            <a:r>
              <a:rPr lang="zh-CN" altLang="en-US" sz="3200">
                <a:latin typeface="华文楷体" panose="02010600040101010101" charset="-122"/>
                <a:ea typeface="华文楷体" panose="02010600040101010101" charset="-122"/>
              </a:rPr>
              <a:t>摄氏度高温中持续</a:t>
            </a:r>
            <a:r>
              <a:rPr lang="en-US" altLang="zh-CN" sz="3200">
                <a:latin typeface="华文楷体" panose="02010600040101010101" charset="-122"/>
                <a:ea typeface="华文楷体" panose="02010600040101010101" charset="-122"/>
              </a:rPr>
              <a:t>30</a:t>
            </a:r>
            <a:r>
              <a:rPr lang="zh-CN" altLang="en-US" sz="3200">
                <a:latin typeface="华文楷体" panose="02010600040101010101" charset="-122"/>
                <a:ea typeface="华文楷体" panose="02010600040101010101" charset="-122"/>
              </a:rPr>
              <a:t>分钟会变成普通沙子</a:t>
            </a:r>
            <a:r>
              <a:rPr lang="zh-CN" altLang="en-US" sz="3200">
                <a:solidFill>
                  <a:srgbClr val="FF0000"/>
                </a:solidFill>
                <a:latin typeface="华文楷体" panose="02010600040101010101" charset="-122"/>
                <a:ea typeface="华文楷体" panose="02010600040101010101" charset="-122"/>
              </a:rPr>
              <a:t>（科学试验证明）</a:t>
            </a:r>
            <a:endParaRPr lang="zh-CN" altLang="en-US" sz="3200">
              <a:solidFill>
                <a:srgbClr val="FF0000"/>
              </a:solidFill>
              <a:latin typeface="华文楷体" panose="02010600040101010101" charset="-122"/>
              <a:ea typeface="华文楷体" panose="02010600040101010101" charset="-122"/>
            </a:endParaRPr>
          </a:p>
        </p:txBody>
      </p:sp>
      <p:sp>
        <p:nvSpPr>
          <p:cNvPr id="10" name="左大括号 9"/>
          <p:cNvSpPr/>
          <p:nvPr/>
        </p:nvSpPr>
        <p:spPr>
          <a:xfrm rot="16200000">
            <a:off x="5360670" y="1659255"/>
            <a:ext cx="598805" cy="6700520"/>
          </a:xfrm>
          <a:prstGeom prst="lef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2309495" y="5562600"/>
            <a:ext cx="7533005"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任何由火山携带来的斯石英都被转化为普通二氧化硅。</a:t>
            </a:r>
            <a:r>
              <a:rPr lang="zh-CN" altLang="en-US" sz="3200">
                <a:solidFill>
                  <a:srgbClr val="FF0000"/>
                </a:solidFill>
                <a:latin typeface="华文楷体" panose="02010600040101010101" charset="-122"/>
                <a:ea typeface="华文楷体" panose="02010600040101010101" charset="-122"/>
              </a:rPr>
              <a:t>（也被事实证明）</a:t>
            </a:r>
            <a:endParaRPr lang="zh-CN" altLang="en-US" sz="3200">
              <a:solidFill>
                <a:srgbClr val="FF0000"/>
              </a:solidFill>
              <a:latin typeface="华文楷体" panose="02010600040101010101" charset="-122"/>
              <a:ea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1" name="心形 20"/>
          <p:cNvSpPr/>
          <p:nvPr>
            <p:custDataLst>
              <p:tags r:id="rId2"/>
            </p:custDataLst>
          </p:nvPr>
        </p:nvSpPr>
        <p:spPr>
          <a:xfrm>
            <a:off x="9242425" y="312991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3"/>
            </p:custDataLst>
          </p:nvPr>
        </p:nvSpPr>
        <p:spPr>
          <a:xfrm>
            <a:off x="7767320" y="282702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4"/>
            </p:custDataLst>
          </p:nvPr>
        </p:nvSpPr>
        <p:spPr>
          <a:xfrm>
            <a:off x="9396095" y="406781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8790" y="421005"/>
            <a:ext cx="11235055" cy="626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33320" y="704850"/>
            <a:ext cx="7409180"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sym typeface="+mn-ea"/>
              </a:rPr>
              <a:t>任何由火山携带来的斯石英都被转化为普通二氧化硅。</a:t>
            </a:r>
            <a:r>
              <a:rPr lang="zh-CN" altLang="en-US" sz="3200">
                <a:solidFill>
                  <a:srgbClr val="FF0000"/>
                </a:solidFill>
                <a:latin typeface="华文楷体" panose="02010600040101010101" charset="-122"/>
                <a:ea typeface="华文楷体" panose="02010600040101010101" charset="-122"/>
                <a:sym typeface="+mn-ea"/>
              </a:rPr>
              <a:t>（也被事实证明）</a:t>
            </a:r>
            <a:endParaRPr lang="zh-CN" altLang="en-US" sz="3200">
              <a:solidFill>
                <a:srgbClr val="FF0000"/>
              </a:solidFill>
              <a:latin typeface="华文楷体" panose="02010600040101010101" charset="-122"/>
              <a:ea typeface="华文楷体" panose="02010600040101010101" charset="-122"/>
            </a:endParaRPr>
          </a:p>
        </p:txBody>
      </p:sp>
      <p:sp>
        <p:nvSpPr>
          <p:cNvPr id="7" name="文本框 6"/>
          <p:cNvSpPr txBox="1"/>
          <p:nvPr/>
        </p:nvSpPr>
        <p:spPr>
          <a:xfrm>
            <a:off x="812165" y="2386330"/>
            <a:ext cx="4247515" cy="1568450"/>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斯石英出现的地方发生过撞击而且肯定没有发生过火山活动。</a:t>
            </a:r>
            <a:endParaRPr lang="zh-CN" altLang="en-US" sz="3200">
              <a:solidFill>
                <a:srgbClr val="FF0000"/>
              </a:solidFill>
              <a:latin typeface="华文楷体" panose="02010600040101010101" charset="-122"/>
              <a:ea typeface="华文楷体" panose="02010600040101010101" charset="-122"/>
            </a:endParaRPr>
          </a:p>
        </p:txBody>
      </p:sp>
      <p:sp>
        <p:nvSpPr>
          <p:cNvPr id="8" name="文本框 7"/>
          <p:cNvSpPr txBox="1"/>
          <p:nvPr/>
        </p:nvSpPr>
        <p:spPr>
          <a:xfrm>
            <a:off x="5534660" y="2386330"/>
            <a:ext cx="5444490" cy="1568450"/>
          </a:xfrm>
          <a:prstGeom prst="rect">
            <a:avLst/>
          </a:prstGeom>
          <a:noFill/>
          <a:ln w="12700" cmpd="sng">
            <a:solidFill>
              <a:schemeClr val="accent1">
                <a:shade val="50000"/>
              </a:schemeClr>
            </a:solidFill>
            <a:prstDash val="sysDot"/>
          </a:ln>
        </p:spPr>
        <p:txBody>
          <a:bodyPr wrap="square" rtlCol="0">
            <a:spAutoFit/>
          </a:bodyPr>
          <a:lstStyle/>
          <a:p>
            <a:pPr algn="ctr"/>
            <a:r>
              <a:rPr lang="zh-CN" sz="3200">
                <a:latin typeface="华文楷体" panose="02010600040101010101" charset="-122"/>
                <a:ea typeface="华文楷体" panose="02010600040101010101" charset="-122"/>
              </a:rPr>
              <a:t>科学家在恐龙灭绝年代的岩石中检测到斯石英中存在的一种原子排列</a:t>
            </a:r>
            <a:r>
              <a:rPr lang="zh-CN" altLang="en-US" sz="3200">
                <a:solidFill>
                  <a:srgbClr val="FF0000"/>
                </a:solidFill>
                <a:latin typeface="华文楷体" panose="02010600040101010101" charset="-122"/>
                <a:ea typeface="华文楷体" panose="02010600040101010101" charset="-122"/>
              </a:rPr>
              <a:t>（新的发现）</a:t>
            </a:r>
            <a:endParaRPr lang="zh-CN" altLang="en-US" sz="3200">
              <a:solidFill>
                <a:srgbClr val="FF0000"/>
              </a:solidFill>
              <a:latin typeface="华文楷体" panose="02010600040101010101" charset="-122"/>
              <a:ea typeface="华文楷体" panose="02010600040101010101" charset="-122"/>
            </a:endParaRPr>
          </a:p>
        </p:txBody>
      </p:sp>
      <p:sp>
        <p:nvSpPr>
          <p:cNvPr id="10" name="左大括号 9"/>
          <p:cNvSpPr/>
          <p:nvPr/>
        </p:nvSpPr>
        <p:spPr>
          <a:xfrm rot="16200000">
            <a:off x="5282565" y="1257300"/>
            <a:ext cx="598805" cy="6700520"/>
          </a:xfrm>
          <a:prstGeom prst="lef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1751965" y="5316220"/>
            <a:ext cx="8687435" cy="58356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恐龙灭绝的原因不是火山活动，而应该是撞击</a:t>
            </a:r>
            <a:endParaRPr lang="zh-CN" altLang="en-US" sz="3200">
              <a:solidFill>
                <a:srgbClr val="FF0000"/>
              </a:solidFill>
              <a:latin typeface="华文楷体" panose="02010600040101010101" charset="-122"/>
              <a:ea typeface="华文楷体" panose="02010600040101010101" charset="-122"/>
            </a:endParaRPr>
          </a:p>
        </p:txBody>
      </p:sp>
      <p:sp>
        <p:nvSpPr>
          <p:cNvPr id="12" name="下箭头 11"/>
          <p:cNvSpPr/>
          <p:nvPr/>
        </p:nvSpPr>
        <p:spPr>
          <a:xfrm>
            <a:off x="3129915" y="1866900"/>
            <a:ext cx="23558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bldLvl="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圆角矩形 5"/>
          <p:cNvSpPr/>
          <p:nvPr>
            <p:custDataLst>
              <p:tags r:id="rId2"/>
            </p:custDataLst>
          </p:nvPr>
        </p:nvSpPr>
        <p:spPr>
          <a:xfrm>
            <a:off x="1231900" y="908685"/>
            <a:ext cx="9802495" cy="5332095"/>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不同学科领域之间是紧密相连的。在一个科学领域的新发现肯定会对其他领域产生影响。（开头）南极洲恐龙化石的发现，说明恐龙无处不有，（题目）这一发现为支持“地壳在进行缓慢但又不可抗拒的运动”这一理论提供了另一个强有力的证据。（结尾）科学家发现斯石英的性质，这一发现为支持恐龙灭绝的原因是“撞击说”提供了另一个强有力的证据。（结尾变式）</a:t>
            </a:r>
            <a:endParaRPr lang="zh-CN" altLang="en-US"/>
          </a:p>
        </p:txBody>
      </p:sp>
      <p:sp>
        <p:nvSpPr>
          <p:cNvPr id="7" name="圆角矩形 6"/>
          <p:cNvSpPr/>
          <p:nvPr>
            <p:custDataLst>
              <p:tags r:id="rId3"/>
            </p:custDataLst>
          </p:nvPr>
        </p:nvSpPr>
        <p:spPr>
          <a:xfrm>
            <a:off x="1232535" y="908685"/>
            <a:ext cx="9801860" cy="5332095"/>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4"/>
            </p:custDataLst>
          </p:nvPr>
        </p:nvSpPr>
        <p:spPr>
          <a:xfrm rot="20940000">
            <a:off x="854710" y="1726565"/>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5"/>
            </p:custDataLst>
          </p:nvPr>
        </p:nvSpPr>
        <p:spPr>
          <a:xfrm>
            <a:off x="909320" y="2339340"/>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889760" y="1235710"/>
            <a:ext cx="8693785" cy="4523105"/>
          </a:xfrm>
          <a:prstGeom prst="rect">
            <a:avLst/>
          </a:prstGeom>
          <a:noFill/>
        </p:spPr>
        <p:txBody>
          <a:bodyPr wrap="square" rtlCol="0" anchor="t">
            <a:spAutoFit/>
          </a:bodyPr>
          <a:lstStyle/>
          <a:p>
            <a:pPr fontAlgn="auto">
              <a:lnSpc>
                <a:spcPct val="150000"/>
              </a:lnSpc>
            </a:pPr>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rPr>
              <a:t>小结：斯石英的形成与性质是化学领域的发现，岩层的年龄、斯石英中存在的原子排列是地质学领域的发现，作者依据这两个领域已有的科学事实与实验证明进行分析推理，为生物界恐龙灭绝原因的“撞击说”提供了证据，从而说明“不同学科领域之间是紧密相连的”。</a:t>
            </a:r>
            <a:endParaRPr lang="zh-CN" altLang="en-US" sz="3200">
              <a:latin typeface="华文楷体" panose="02010600040101010101" charset="-122"/>
              <a:ea typeface="华文楷体" panose="02010600040101010101" charset="-122"/>
              <a:cs typeface="华文楷体" panose="0201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心形 5"/>
          <p:cNvSpPr/>
          <p:nvPr>
            <p:custDataLst>
              <p:tags r:id="rId2"/>
            </p:custDataLst>
          </p:nvPr>
        </p:nvSpPr>
        <p:spPr>
          <a:xfrm>
            <a:off x="9185275" y="314071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custDataLst>
              <p:tags r:id="rId3"/>
            </p:custDataLst>
          </p:nvPr>
        </p:nvSpPr>
        <p:spPr>
          <a:xfrm>
            <a:off x="7710170" y="283781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custDataLst>
              <p:tags r:id="rId4"/>
            </p:custDataLst>
          </p:nvPr>
        </p:nvSpPr>
        <p:spPr>
          <a:xfrm>
            <a:off x="9338945" y="407860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3"/>
          <p:cNvSpPr>
            <a:spLocks noGrp="1"/>
          </p:cNvSpPr>
          <p:nvPr>
            <p:custDataLst>
              <p:tags r:id="rId5"/>
            </p:custDataLst>
          </p:nvPr>
        </p:nvSpPr>
        <p:spPr>
          <a:xfrm>
            <a:off x="2620010" y="1722755"/>
            <a:ext cx="7546340" cy="2533650"/>
          </a:xfrm>
          <a:prstGeom prst="rect">
            <a:avLst/>
          </a:prstGeom>
          <a:ln>
            <a:noFill/>
          </a:ln>
        </p:spPr>
        <p:txBody>
          <a:bodyPr vert="horz" lIns="90000" tIns="46800" rIns="90000" bIns="46800" rtlCol="0" anchor="ctr" anchorCtr="0"/>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rPr>
              <a:t>回顾课文，归纳推理方法</a:t>
            </a:r>
            <a:endPar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4"/>
            </p:custDataLst>
          </p:nvPr>
        </p:nvPicPr>
        <p:blipFill>
          <a:blip r:embed="rId5"/>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6"/>
            </p:custDataLst>
          </p:nvPr>
        </p:nvPicPr>
        <p:blipFill>
          <a:blip r:embed="rId7"/>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190500" y="5057140"/>
            <a:ext cx="1905000" cy="1905000"/>
          </a:xfrm>
          <a:prstGeom prst="rect">
            <a:avLst/>
          </a:prstGeom>
        </p:spPr>
      </p:pic>
      <p:pic>
        <p:nvPicPr>
          <p:cNvPr id="17" name="图片 16"/>
          <p:cNvPicPr>
            <a:picLocks noChangeAspect="1"/>
          </p:cNvPicPr>
          <p:nvPr>
            <p:custDataLst>
              <p:tags r:id="rId10"/>
            </p:custDataLst>
          </p:nvPr>
        </p:nvPicPr>
        <p:blipFill>
          <a:blip r:embed="rId11"/>
          <a:stretch>
            <a:fillRect/>
          </a:stretch>
        </p:blipFill>
        <p:spPr>
          <a:xfrm rot="19620000">
            <a:off x="9501505" y="5396865"/>
            <a:ext cx="1649730" cy="1649730"/>
          </a:xfrm>
          <a:prstGeom prst="rect">
            <a:avLst/>
          </a:prstGeom>
        </p:spPr>
      </p:pic>
      <p:sp>
        <p:nvSpPr>
          <p:cNvPr id="21" name="心形 20"/>
          <p:cNvSpPr/>
          <p:nvPr>
            <p:custDataLst>
              <p:tags r:id="rId12"/>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3"/>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4"/>
            </p:custDataLst>
          </p:nvPr>
        </p:nvSpPr>
        <p:spPr>
          <a:xfrm>
            <a:off x="11399520" y="152400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custDataLst>
              <p:tags r:id="rId15"/>
            </p:custDataLst>
          </p:nvPr>
        </p:nvSpPr>
        <p:spPr>
          <a:xfrm>
            <a:off x="966470" y="1524000"/>
            <a:ext cx="3684270" cy="11398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rPr>
              <a:t>各领域的科学发现、已认同的理论</a:t>
            </a:r>
            <a:endParaRPr lang="zh-CN" altLang="en-US" sz="3200">
              <a:solidFill>
                <a:schemeClr val="tx1"/>
              </a:solidFill>
              <a:latin typeface="华文楷体" panose="02010600040101010101" charset="-122"/>
              <a:ea typeface="华文楷体" panose="02010600040101010101" charset="-122"/>
            </a:endParaRPr>
          </a:p>
        </p:txBody>
      </p:sp>
      <p:sp>
        <p:nvSpPr>
          <p:cNvPr id="8" name="右箭头 7"/>
          <p:cNvSpPr/>
          <p:nvPr/>
        </p:nvSpPr>
        <p:spPr>
          <a:xfrm>
            <a:off x="4767580" y="1871980"/>
            <a:ext cx="80264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16"/>
            </p:custDataLst>
          </p:nvPr>
        </p:nvSpPr>
        <p:spPr>
          <a:xfrm>
            <a:off x="5688330" y="1675130"/>
            <a:ext cx="2092960" cy="836930"/>
          </a:xfrm>
          <a:prstGeom prst="roundRect">
            <a:avLst/>
          </a:prstGeom>
          <a:solidFill>
            <a:srgbClr val="F28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rPr>
              <a:t>提出假设</a:t>
            </a:r>
            <a:endParaRPr lang="zh-CN" altLang="en-US" sz="3200">
              <a:solidFill>
                <a:schemeClr val="tx1"/>
              </a:solidFill>
              <a:latin typeface="华文楷体" panose="02010600040101010101" charset="-122"/>
              <a:ea typeface="华文楷体" panose="02010600040101010101" charset="-122"/>
            </a:endParaRPr>
          </a:p>
        </p:txBody>
      </p:sp>
      <p:sp>
        <p:nvSpPr>
          <p:cNvPr id="11" name="右箭头 10"/>
          <p:cNvSpPr/>
          <p:nvPr/>
        </p:nvSpPr>
        <p:spPr>
          <a:xfrm>
            <a:off x="7931150" y="1871980"/>
            <a:ext cx="812800"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custDataLst>
              <p:tags r:id="rId17"/>
            </p:custDataLst>
          </p:nvPr>
        </p:nvSpPr>
        <p:spPr>
          <a:xfrm>
            <a:off x="8891905" y="1350645"/>
            <a:ext cx="2808605" cy="149796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rPr>
              <a:t>依据已有的科学事实、已认同的理论</a:t>
            </a:r>
            <a:endParaRPr lang="zh-CN" altLang="en-US" sz="3200">
              <a:solidFill>
                <a:schemeClr val="tx1"/>
              </a:solidFill>
              <a:latin typeface="华文楷体" panose="02010600040101010101" charset="-122"/>
              <a:ea typeface="华文楷体" panose="02010600040101010101" charset="-122"/>
            </a:endParaRPr>
          </a:p>
        </p:txBody>
      </p:sp>
      <p:sp>
        <p:nvSpPr>
          <p:cNvPr id="18" name="下箭头 17"/>
          <p:cNvSpPr/>
          <p:nvPr/>
        </p:nvSpPr>
        <p:spPr>
          <a:xfrm>
            <a:off x="10077450" y="3053080"/>
            <a:ext cx="347345" cy="897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custDataLst>
              <p:tags r:id="rId18"/>
            </p:custDataLst>
          </p:nvPr>
        </p:nvSpPr>
        <p:spPr>
          <a:xfrm>
            <a:off x="9052560" y="4082415"/>
            <a:ext cx="2547620" cy="13995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rPr>
              <a:t>推理出符合科学的依据</a:t>
            </a:r>
            <a:endParaRPr lang="zh-CN" altLang="en-US" sz="3200">
              <a:solidFill>
                <a:schemeClr val="tx1"/>
              </a:solidFill>
              <a:latin typeface="华文楷体" panose="02010600040101010101" charset="-122"/>
              <a:ea typeface="华文楷体" panose="02010600040101010101" charset="-122"/>
            </a:endParaRPr>
          </a:p>
        </p:txBody>
      </p:sp>
      <p:sp>
        <p:nvSpPr>
          <p:cNvPr id="20" name="左箭头 19"/>
          <p:cNvSpPr/>
          <p:nvPr/>
        </p:nvSpPr>
        <p:spPr>
          <a:xfrm>
            <a:off x="7724140" y="4568825"/>
            <a:ext cx="1019810" cy="426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9"/>
            </p:custDataLst>
          </p:nvPr>
        </p:nvSpPr>
        <p:spPr>
          <a:xfrm>
            <a:off x="3771265" y="4211955"/>
            <a:ext cx="3684270" cy="11398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rPr>
              <a:t>证明假设成立</a:t>
            </a:r>
            <a:endParaRPr lang="zh-CN" altLang="en-US" sz="3200">
              <a:solidFill>
                <a:schemeClr val="tx1"/>
              </a:solidFill>
              <a:latin typeface="华文楷体" panose="02010600040101010101" charset="-122"/>
              <a:ea typeface="华文楷体" panose="02010600040101010101" charset="-122"/>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P spid="10" grpId="0"/>
      <p:bldP spid="11" grpId="0"/>
      <p:bldP spid="12" grpId="0"/>
      <p:bldP spid="18" grpId="0"/>
      <p:bldP spid="19" grpId="0"/>
      <p:bldP spid="20"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心形 5"/>
          <p:cNvSpPr/>
          <p:nvPr>
            <p:custDataLst>
              <p:tags r:id="rId2"/>
            </p:custDataLst>
          </p:nvPr>
        </p:nvSpPr>
        <p:spPr>
          <a:xfrm>
            <a:off x="9185275" y="314071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custDataLst>
              <p:tags r:id="rId3"/>
            </p:custDataLst>
          </p:nvPr>
        </p:nvSpPr>
        <p:spPr>
          <a:xfrm>
            <a:off x="7710170" y="283781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custDataLst>
              <p:tags r:id="rId4"/>
            </p:custDataLst>
          </p:nvPr>
        </p:nvSpPr>
        <p:spPr>
          <a:xfrm>
            <a:off x="9338945" y="407860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3"/>
          <p:cNvSpPr>
            <a:spLocks noGrp="1"/>
          </p:cNvSpPr>
          <p:nvPr>
            <p:custDataLst>
              <p:tags r:id="rId5"/>
            </p:custDataLst>
          </p:nvPr>
        </p:nvSpPr>
        <p:spPr>
          <a:xfrm>
            <a:off x="3183255" y="1722755"/>
            <a:ext cx="7546340" cy="2533650"/>
          </a:xfrm>
          <a:prstGeom prst="rect">
            <a:avLst/>
          </a:prstGeom>
          <a:ln>
            <a:noFill/>
          </a:ln>
        </p:spPr>
        <p:txBody>
          <a:bodyPr vert="horz" lIns="90000" tIns="46800" rIns="90000" bIns="46800" rtlCol="0" anchor="ctr" anchorCtr="0"/>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rPr>
              <a:t>析方法，品语言</a:t>
            </a:r>
            <a:endPar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custDataLst>
              <p:tags r:id="rId2"/>
            </p:custDataLst>
          </p:nvPr>
        </p:nvPicPr>
        <p:blipFill>
          <a:blip r:embed="rId3"/>
          <a:stretch>
            <a:fillRect/>
          </a:stretch>
        </p:blipFill>
        <p:spPr>
          <a:xfrm rot="14220000">
            <a:off x="2932430" y="4893945"/>
            <a:ext cx="1155700" cy="1155700"/>
          </a:xfrm>
          <a:prstGeom prst="rect">
            <a:avLst/>
          </a:prstGeom>
        </p:spPr>
      </p:pic>
      <p:pic>
        <p:nvPicPr>
          <p:cNvPr id="18" name="图片 17"/>
          <p:cNvPicPr>
            <a:picLocks noChangeAspect="1"/>
          </p:cNvPicPr>
          <p:nvPr>
            <p:custDataLst>
              <p:tags r:id="rId4"/>
            </p:custDataLst>
          </p:nvPr>
        </p:nvPicPr>
        <p:blipFill>
          <a:blip r:embed="rId5"/>
          <a:stretch>
            <a:fillRect/>
          </a:stretch>
        </p:blipFill>
        <p:spPr>
          <a:xfrm rot="13320000">
            <a:off x="2178050" y="3849370"/>
            <a:ext cx="1346835" cy="1346835"/>
          </a:xfrm>
          <a:prstGeom prst="rect">
            <a:avLst/>
          </a:prstGeom>
        </p:spPr>
      </p:pic>
      <p:pic>
        <p:nvPicPr>
          <p:cNvPr id="19" name="图片 18"/>
          <p:cNvPicPr>
            <a:picLocks noChangeAspect="1"/>
          </p:cNvPicPr>
          <p:nvPr>
            <p:custDataLst>
              <p:tags r:id="rId6"/>
            </p:custDataLst>
          </p:nvPr>
        </p:nvPicPr>
        <p:blipFill>
          <a:blip r:embed="rId7"/>
          <a:stretch>
            <a:fillRect/>
          </a:stretch>
        </p:blipFill>
        <p:spPr>
          <a:xfrm rot="19440000">
            <a:off x="2242185" y="1570355"/>
            <a:ext cx="1695450" cy="1695450"/>
          </a:xfrm>
          <a:prstGeom prst="rect">
            <a:avLst/>
          </a:prstGeom>
        </p:spPr>
      </p:pic>
      <p:sp>
        <p:nvSpPr>
          <p:cNvPr id="6" name="圆角矩形 5"/>
          <p:cNvSpPr/>
          <p:nvPr>
            <p:custDataLst>
              <p:tags r:id="rId8"/>
            </p:custDataLst>
          </p:nvPr>
        </p:nvSpPr>
        <p:spPr>
          <a:xfrm>
            <a:off x="749300" y="384175"/>
            <a:ext cx="2536825" cy="7499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1184275" y="467360"/>
            <a:ext cx="1808480" cy="583565"/>
          </a:xfrm>
          <a:prstGeom prst="rect">
            <a:avLst/>
          </a:prstGeom>
          <a:noFill/>
        </p:spPr>
        <p:txBody>
          <a:bodyPr wrap="none" rtlCol="0">
            <a:spAutoFit/>
          </a:bodyPr>
          <a:lstStyle/>
          <a:p>
            <a:r>
              <a:rPr lang="zh-CN" altLang="en-US" sz="3200">
                <a:solidFill>
                  <a:schemeClr val="tx1">
                    <a:lumMod val="65000"/>
                    <a:lumOff val="35000"/>
                  </a:schemeClr>
                </a:solidFill>
                <a:latin typeface="华文行楷" panose="02010800040101010101" charset="-122"/>
                <a:ea typeface="华文行楷" panose="02010800040101010101" charset="-122"/>
                <a:cs typeface="字魂27号-布丁体" panose="00000500000000000000" charset="-122"/>
              </a:rPr>
              <a:t>说明方法</a:t>
            </a:r>
            <a:endParaRPr lang="zh-CN" altLang="en-US" sz="3200">
              <a:solidFill>
                <a:schemeClr val="tx1">
                  <a:lumMod val="65000"/>
                  <a:lumOff val="35000"/>
                </a:schemeClr>
              </a:solidFill>
              <a:latin typeface="华文行楷" panose="02010800040101010101" charset="-122"/>
              <a:ea typeface="华文行楷" panose="02010800040101010101" charset="-122"/>
              <a:cs typeface="字魂27号-布丁体" panose="00000500000000000000" charset="-122"/>
            </a:endParaRPr>
          </a:p>
        </p:txBody>
      </p:sp>
      <p:sp>
        <p:nvSpPr>
          <p:cNvPr id="13" name="云形标注 12"/>
          <p:cNvSpPr/>
          <p:nvPr>
            <p:custDataLst>
              <p:tags r:id="rId10"/>
            </p:custDataLst>
          </p:nvPr>
        </p:nvSpPr>
        <p:spPr>
          <a:xfrm>
            <a:off x="2863850" y="1707515"/>
            <a:ext cx="5864225" cy="4044315"/>
          </a:xfrm>
          <a:prstGeom prst="cloudCallout">
            <a:avLst>
              <a:gd name="adj1" fmla="val 44353"/>
              <a:gd name="adj2" fmla="val 473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custDataLst>
              <p:tags r:id="rId11"/>
            </p:custDataLst>
          </p:nvPr>
        </p:nvPicPr>
        <p:blipFill>
          <a:blip r:embed="rId12"/>
          <a:srcRect l="51745" t="5096" r="20565" b="52038"/>
          <a:stretch>
            <a:fillRect/>
          </a:stretch>
        </p:blipFill>
        <p:spPr>
          <a:xfrm>
            <a:off x="6562090" y="1926590"/>
            <a:ext cx="3953510" cy="3990975"/>
          </a:xfrm>
          <a:prstGeom prst="rect">
            <a:avLst/>
          </a:prstGeom>
        </p:spPr>
      </p:pic>
      <p:sp>
        <p:nvSpPr>
          <p:cNvPr id="21" name="心形 20"/>
          <p:cNvSpPr/>
          <p:nvPr>
            <p:custDataLst>
              <p:tags r:id="rId13"/>
            </p:custDataLst>
          </p:nvPr>
        </p:nvSpPr>
        <p:spPr>
          <a:xfrm>
            <a:off x="10361930" y="222885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4"/>
            </p:custDataLst>
          </p:nvPr>
        </p:nvSpPr>
        <p:spPr>
          <a:xfrm>
            <a:off x="8886825" y="192595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5"/>
            </p:custDataLst>
          </p:nvPr>
        </p:nvSpPr>
        <p:spPr>
          <a:xfrm>
            <a:off x="10515600" y="316674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心形 23"/>
          <p:cNvSpPr/>
          <p:nvPr>
            <p:custDataLst>
              <p:tags r:id="rId16"/>
            </p:custDataLst>
          </p:nvPr>
        </p:nvSpPr>
        <p:spPr>
          <a:xfrm>
            <a:off x="3687445" y="1397635"/>
            <a:ext cx="390525" cy="36131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心形 26"/>
          <p:cNvSpPr/>
          <p:nvPr>
            <p:custDataLst>
              <p:tags r:id="rId17"/>
            </p:custDataLst>
          </p:nvPr>
        </p:nvSpPr>
        <p:spPr>
          <a:xfrm>
            <a:off x="2088515" y="2852420"/>
            <a:ext cx="181610" cy="28638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心形 27"/>
          <p:cNvSpPr/>
          <p:nvPr>
            <p:custDataLst>
              <p:tags r:id="rId18"/>
            </p:custDataLst>
          </p:nvPr>
        </p:nvSpPr>
        <p:spPr>
          <a:xfrm>
            <a:off x="2270125" y="3287395"/>
            <a:ext cx="316230" cy="31432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23285" y="2852420"/>
            <a:ext cx="4133215" cy="2061210"/>
          </a:xfrm>
          <a:prstGeom prst="rect">
            <a:avLst/>
          </a:prstGeom>
          <a:noFill/>
        </p:spPr>
        <p:txBody>
          <a:bodyPr wrap="square" rtlCol="0" anchor="t">
            <a:spAutoFit/>
          </a:bodyPr>
          <a:lstStyle/>
          <a:p>
            <a:r>
              <a:rPr lang="zh-CN" altLang="en-US" sz="3200">
                <a:solidFill>
                  <a:schemeClr val="tx1"/>
                </a:solidFill>
                <a:latin typeface="华文新魏" panose="02010800040101010101" charset="-122"/>
                <a:ea typeface="华文新魏" panose="02010800040101010101" charset="-122"/>
                <a:sym typeface="+mn-ea"/>
              </a:rPr>
              <a:t>两篇短文运用了多种说明方法。请同学们速读课文，划出这些句子并分析其作用。</a:t>
            </a:r>
            <a:endParaRPr lang="zh-CN" altLang="en-US" sz="3200">
              <a:solidFill>
                <a:schemeClr val="tx1"/>
              </a:solidFill>
              <a:latin typeface="华文新魏" panose="02010800040101010101" charset="-122"/>
              <a:ea typeface="华文新魏" panose="02010800040101010101" charset="-122"/>
              <a:sym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rot="13980000">
            <a:off x="-17780" y="4272280"/>
            <a:ext cx="1346835" cy="1346835"/>
          </a:xfrm>
          <a:prstGeom prst="rect">
            <a:avLst/>
          </a:prstGeom>
        </p:spPr>
      </p:pic>
      <p:pic>
        <p:nvPicPr>
          <p:cNvPr id="3" name="图片 2"/>
          <p:cNvPicPr>
            <a:picLocks noChangeAspect="1"/>
          </p:cNvPicPr>
          <p:nvPr>
            <p:custDataLst>
              <p:tags r:id="rId4"/>
            </p:custDataLst>
          </p:nvPr>
        </p:nvPicPr>
        <p:blipFill>
          <a:blip r:embed="rId5"/>
          <a:stretch>
            <a:fillRect/>
          </a:stretch>
        </p:blipFill>
        <p:spPr>
          <a:xfrm rot="19440000">
            <a:off x="48895" y="17780"/>
            <a:ext cx="1695450" cy="1695450"/>
          </a:xfrm>
          <a:prstGeom prst="rect">
            <a:avLst/>
          </a:prstGeom>
        </p:spPr>
      </p:pic>
      <p:pic>
        <p:nvPicPr>
          <p:cNvPr id="13" name="图片 12"/>
          <p:cNvPicPr>
            <a:picLocks noChangeAspect="1"/>
          </p:cNvPicPr>
          <p:nvPr>
            <p:custDataLst>
              <p:tags r:id="rId6"/>
            </p:custDataLst>
          </p:nvPr>
        </p:nvPicPr>
        <p:blipFill>
          <a:blip r:embed="rId7"/>
          <a:stretch>
            <a:fillRect/>
          </a:stretch>
        </p:blipFill>
        <p:spPr>
          <a:xfrm rot="15420000">
            <a:off x="114935" y="5440680"/>
            <a:ext cx="1155700" cy="1155700"/>
          </a:xfrm>
          <a:prstGeom prst="rect">
            <a:avLst/>
          </a:prstGeom>
        </p:spPr>
      </p:pic>
      <p:pic>
        <p:nvPicPr>
          <p:cNvPr id="15" name="图片 14"/>
          <p:cNvPicPr>
            <a:picLocks noChangeAspect="1"/>
          </p:cNvPicPr>
          <p:nvPr>
            <p:custDataLst>
              <p:tags r:id="rId8"/>
            </p:custDataLst>
          </p:nvPr>
        </p:nvPicPr>
        <p:blipFill>
          <a:blip r:embed="rId9"/>
          <a:stretch>
            <a:fillRect/>
          </a:stretch>
        </p:blipFill>
        <p:spPr>
          <a:xfrm>
            <a:off x="10400665" y="0"/>
            <a:ext cx="1905000" cy="1905000"/>
          </a:xfrm>
          <a:prstGeom prst="rect">
            <a:avLst/>
          </a:prstGeom>
        </p:spPr>
      </p:pic>
      <p:sp>
        <p:nvSpPr>
          <p:cNvPr id="4" name="圆角矩形 3"/>
          <p:cNvSpPr/>
          <p:nvPr>
            <p:custDataLst>
              <p:tags r:id="rId10"/>
            </p:custDataLst>
          </p:nvPr>
        </p:nvSpPr>
        <p:spPr>
          <a:xfrm>
            <a:off x="560705" y="624205"/>
            <a:ext cx="11213465" cy="5915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11"/>
            </p:custDataLst>
          </p:nvPr>
        </p:nvPicPr>
        <p:blipFill>
          <a:blip r:embed="rId12"/>
          <a:stretch>
            <a:fillRect/>
          </a:stretch>
        </p:blipFill>
        <p:spPr>
          <a:xfrm>
            <a:off x="10756265" y="5554345"/>
            <a:ext cx="1649730" cy="1649730"/>
          </a:xfrm>
          <a:prstGeom prst="rect">
            <a:avLst/>
          </a:prstGeom>
        </p:spPr>
      </p:pic>
      <p:sp>
        <p:nvSpPr>
          <p:cNvPr id="22" name="心形 21"/>
          <p:cNvSpPr/>
          <p:nvPr>
            <p:custDataLst>
              <p:tags r:id="rId13"/>
            </p:custDataLst>
          </p:nvPr>
        </p:nvSpPr>
        <p:spPr>
          <a:xfrm>
            <a:off x="3435350" y="62420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967798" y="3679816"/>
            <a:ext cx="2878775" cy="3150343"/>
            <a:chOff x="8080265" y="1820913"/>
            <a:chExt cx="2878775" cy="3150343"/>
          </a:xfrm>
        </p:grpSpPr>
        <p:grpSp>
          <p:nvGrpSpPr>
            <p:cNvPr id="14" name="组合 13"/>
            <p:cNvGrpSpPr/>
            <p:nvPr/>
          </p:nvGrpSpPr>
          <p:grpSpPr>
            <a:xfrm>
              <a:off x="8080265" y="2143283"/>
              <a:ext cx="2878775" cy="2827973"/>
              <a:chOff x="7621658" y="2083545"/>
              <a:chExt cx="2878775" cy="2827973"/>
            </a:xfrm>
          </p:grpSpPr>
          <p:sp>
            <p:nvSpPr>
              <p:cNvPr id="16" name="椭圆 15"/>
              <p:cNvSpPr/>
              <p:nvPr/>
            </p:nvSpPr>
            <p:spPr>
              <a:xfrm>
                <a:off x="7621658" y="2241193"/>
                <a:ext cx="2394308" cy="2394308"/>
              </a:xfrm>
              <a:prstGeom prst="ellipse">
                <a:avLst/>
              </a:prstGeom>
              <a:solidFill>
                <a:srgbClr val="E5F8F4">
                  <a:alpha val="50000"/>
                </a:srgbClr>
              </a:solidFill>
              <a:ln w="1143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pic>
            <p:nvPicPr>
              <p:cNvPr id="21" name="图形 20"/>
              <p:cNvPicPr>
                <a:picLocks noChangeAspect="1"/>
              </p:cNvPicPr>
              <p:nvPr/>
            </p:nvPicPr>
            <p:blipFill>
              <a:blip r:embed="rId14"/>
              <a:stretch>
                <a:fillRect/>
              </a:stretch>
            </p:blipFill>
            <p:spPr>
              <a:xfrm>
                <a:off x="7621658" y="2083545"/>
                <a:ext cx="2878775" cy="2827973"/>
              </a:xfrm>
              <a:prstGeom prst="rect">
                <a:avLst/>
              </a:prstGeom>
            </p:spPr>
          </p:pic>
        </p:grpSp>
        <p:grpSp>
          <p:nvGrpSpPr>
            <p:cNvPr id="35" name="组合 34"/>
            <p:cNvGrpSpPr/>
            <p:nvPr/>
          </p:nvGrpSpPr>
          <p:grpSpPr>
            <a:xfrm rot="1800000">
              <a:off x="8100758" y="1820913"/>
              <a:ext cx="1045478" cy="1651293"/>
              <a:chOff x="-5505790" y="2989578"/>
              <a:chExt cx="1045478" cy="1651293"/>
            </a:xfrm>
          </p:grpSpPr>
          <p:sp>
            <p:nvSpPr>
              <p:cNvPr id="32" name="任意多边形: 形状 31"/>
              <p:cNvSpPr/>
              <p:nvPr/>
            </p:nvSpPr>
            <p:spPr>
              <a:xfrm rot="19933600" flipH="1">
                <a:off x="-5505790" y="2989578"/>
                <a:ext cx="973106" cy="994458"/>
              </a:xfrm>
              <a:custGeom>
                <a:avLst/>
                <a:gdLst>
                  <a:gd name="connsiteX0" fmla="*/ 5025 w 2076480"/>
                  <a:gd name="connsiteY0" fmla="*/ 1078714 h 2122045"/>
                  <a:gd name="connsiteX1" fmla="*/ 1057000 w 2076480"/>
                  <a:gd name="connsiteY1" fmla="*/ 2118842 h 2122045"/>
                  <a:gd name="connsiteX2" fmla="*/ 2077210 w 2076480"/>
                  <a:gd name="connsiteY2" fmla="*/ 1047469 h 2122045"/>
                  <a:gd name="connsiteX3" fmla="*/ 1025235 w 2076480"/>
                  <a:gd name="connsiteY3" fmla="*/ 7341 h 2122045"/>
                  <a:gd name="connsiteX4" fmla="*/ 5025 w 2076480"/>
                  <a:gd name="connsiteY4" fmla="*/ 1078714 h 212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80" h="2122045">
                    <a:moveTo>
                      <a:pt x="5025" y="1078714"/>
                    </a:moveTo>
                    <a:cubicBezTo>
                      <a:pt x="13813" y="1661756"/>
                      <a:pt x="372217" y="2133358"/>
                      <a:pt x="1057000" y="2118842"/>
                    </a:cubicBezTo>
                    <a:cubicBezTo>
                      <a:pt x="1741783" y="2104326"/>
                      <a:pt x="2085997" y="1630576"/>
                      <a:pt x="2077210" y="1047469"/>
                    </a:cubicBezTo>
                    <a:cubicBezTo>
                      <a:pt x="2068422" y="464427"/>
                      <a:pt x="1658203" y="50498"/>
                      <a:pt x="1025235" y="7341"/>
                    </a:cubicBezTo>
                    <a:cubicBezTo>
                      <a:pt x="392266" y="-35816"/>
                      <a:pt x="-3762" y="495672"/>
                      <a:pt x="5025" y="1078714"/>
                    </a:cubicBezTo>
                    <a:close/>
                  </a:path>
                </a:pathLst>
              </a:custGeom>
              <a:solidFill>
                <a:srgbClr val="7CDCC8"/>
              </a:solidFill>
              <a:ln w="9525" cap="flat">
                <a:noFill/>
                <a:prstDash val="solid"/>
                <a:miter/>
              </a:ln>
            </p:spPr>
            <p:txBody>
              <a:bodyPr rtlCol="0" anchor="ctr"/>
              <a:lstStyle/>
              <a:p>
                <a:pPr algn="ctr"/>
                <a:r>
                  <a:rPr lang="zh-CN" altLang="en-US" sz="4400">
                    <a:solidFill>
                      <a:schemeClr val="bg1">
                        <a:alpha val="50000"/>
                      </a:schemeClr>
                    </a:solidFill>
                    <a:latin typeface="站酷快乐体" panose="02010600030101010101" charset="-128"/>
                    <a:ea typeface="站酷快乐体" panose="02010600030101010101" charset="-128"/>
                  </a:rPr>
                  <a:t>哇</a:t>
                </a:r>
                <a:endParaRPr lang="zh-CN" altLang="en-US" sz="4400">
                  <a:solidFill>
                    <a:schemeClr val="bg1">
                      <a:alpha val="50000"/>
                    </a:schemeClr>
                  </a:solidFill>
                  <a:latin typeface="站酷快乐体" panose="02010600030101010101" charset="-128"/>
                  <a:ea typeface="站酷快乐体" panose="02010600030101010101" charset="-128"/>
                </a:endParaRPr>
              </a:p>
            </p:txBody>
          </p:sp>
          <p:sp>
            <p:nvSpPr>
              <p:cNvPr id="33" name="任意多边形: 形状 32"/>
              <p:cNvSpPr/>
              <p:nvPr/>
            </p:nvSpPr>
            <p:spPr>
              <a:xfrm rot="19933600" flipH="1">
                <a:off x="-4863831" y="3919264"/>
                <a:ext cx="179979" cy="61010"/>
              </a:xfrm>
              <a:custGeom>
                <a:avLst/>
                <a:gdLst>
                  <a:gd name="connsiteX0" fmla="*/ 213767 w 384051"/>
                  <a:gd name="connsiteY0" fmla="*/ 4882 h 130186"/>
                  <a:gd name="connsiteX1" fmla="*/ 382164 w 384051"/>
                  <a:gd name="connsiteY1" fmla="*/ 103498 h 130186"/>
                  <a:gd name="connsiteX2" fmla="*/ 4882 w 384051"/>
                  <a:gd name="connsiteY2" fmla="*/ 126802 h 130186"/>
                </a:gdLst>
                <a:ahLst/>
                <a:cxnLst>
                  <a:cxn ang="0">
                    <a:pos x="connsiteX0" y="connsiteY0"/>
                  </a:cxn>
                  <a:cxn ang="0">
                    <a:pos x="connsiteX1" y="connsiteY1"/>
                  </a:cxn>
                  <a:cxn ang="0">
                    <a:pos x="connsiteX2" y="connsiteY2"/>
                  </a:cxn>
                </a:cxnLst>
                <a:rect l="l" t="t" r="r" b="b"/>
                <a:pathLst>
                  <a:path w="384051" h="130186">
                    <a:moveTo>
                      <a:pt x="213767" y="4882"/>
                    </a:moveTo>
                    <a:lnTo>
                      <a:pt x="382164" y="103498"/>
                    </a:lnTo>
                    <a:lnTo>
                      <a:pt x="4882" y="126802"/>
                    </a:lnTo>
                    <a:close/>
                  </a:path>
                </a:pathLst>
              </a:custGeom>
              <a:solidFill>
                <a:srgbClr val="7CDCC8"/>
              </a:solidFill>
              <a:ln w="9525" cap="flat">
                <a:noFill/>
                <a:prstDash val="solid"/>
                <a:miter/>
              </a:ln>
            </p:spPr>
            <p:txBody>
              <a:bodyPr rtlCol="0" anchor="ctr"/>
              <a:lstStyle/>
              <a:p>
                <a:endParaRPr lang="zh-CN" altLang="en-US"/>
              </a:p>
            </p:txBody>
          </p:sp>
          <p:sp>
            <p:nvSpPr>
              <p:cNvPr id="34" name="任意多边形: 形状 33"/>
              <p:cNvSpPr/>
              <p:nvPr/>
            </p:nvSpPr>
            <p:spPr>
              <a:xfrm rot="19933600" flipH="1">
                <a:off x="-4664694" y="3905704"/>
                <a:ext cx="204382" cy="735167"/>
              </a:xfrm>
              <a:custGeom>
                <a:avLst/>
                <a:gdLst>
                  <a:gd name="connsiteX0" fmla="*/ 269226 w 436126"/>
                  <a:gd name="connsiteY0" fmla="*/ 4882 h 1568751"/>
                  <a:gd name="connsiteX1" fmla="*/ 308803 w 436126"/>
                  <a:gd name="connsiteY1" fmla="*/ 39902 h 1568751"/>
                  <a:gd name="connsiteX2" fmla="*/ 317656 w 436126"/>
                  <a:gd name="connsiteY2" fmla="*/ 49797 h 1568751"/>
                  <a:gd name="connsiteX3" fmla="*/ 326183 w 436126"/>
                  <a:gd name="connsiteY3" fmla="*/ 59951 h 1568751"/>
                  <a:gd name="connsiteX4" fmla="*/ 341871 w 436126"/>
                  <a:gd name="connsiteY4" fmla="*/ 81432 h 1568751"/>
                  <a:gd name="connsiteX5" fmla="*/ 368884 w 436126"/>
                  <a:gd name="connsiteY5" fmla="*/ 127258 h 1568751"/>
                  <a:gd name="connsiteX6" fmla="*/ 390235 w 436126"/>
                  <a:gd name="connsiteY6" fmla="*/ 176078 h 1568751"/>
                  <a:gd name="connsiteX7" fmla="*/ 430398 w 436126"/>
                  <a:gd name="connsiteY7" fmla="*/ 384637 h 1568751"/>
                  <a:gd name="connsiteX8" fmla="*/ 415361 w 436126"/>
                  <a:gd name="connsiteY8" fmla="*/ 596972 h 1568751"/>
                  <a:gd name="connsiteX9" fmla="*/ 388738 w 436126"/>
                  <a:gd name="connsiteY9" fmla="*/ 700340 h 1568751"/>
                  <a:gd name="connsiteX10" fmla="*/ 380471 w 436126"/>
                  <a:gd name="connsiteY10" fmla="*/ 725596 h 1568751"/>
                  <a:gd name="connsiteX11" fmla="*/ 371814 w 436126"/>
                  <a:gd name="connsiteY11" fmla="*/ 750723 h 1568751"/>
                  <a:gd name="connsiteX12" fmla="*/ 352741 w 436126"/>
                  <a:gd name="connsiteY12" fmla="*/ 800324 h 1568751"/>
                  <a:gd name="connsiteX13" fmla="*/ 262001 w 436126"/>
                  <a:gd name="connsiteY13" fmla="*/ 991698 h 1568751"/>
                  <a:gd name="connsiteX14" fmla="*/ 162864 w 436126"/>
                  <a:gd name="connsiteY14" fmla="*/ 1177540 h 1568751"/>
                  <a:gd name="connsiteX15" fmla="*/ 116257 w 436126"/>
                  <a:gd name="connsiteY15" fmla="*/ 1271600 h 1568751"/>
                  <a:gd name="connsiteX16" fmla="*/ 74076 w 436126"/>
                  <a:gd name="connsiteY16" fmla="*/ 1367678 h 1568751"/>
                  <a:gd name="connsiteX17" fmla="*/ 36973 w 436126"/>
                  <a:gd name="connsiteY17" fmla="*/ 1466034 h 1568751"/>
                  <a:gd name="connsiteX18" fmla="*/ 4882 w 436126"/>
                  <a:gd name="connsiteY18" fmla="*/ 1566343 h 1568751"/>
                  <a:gd name="connsiteX19" fmla="*/ 16664 w 436126"/>
                  <a:gd name="connsiteY19" fmla="*/ 1514919 h 1568751"/>
                  <a:gd name="connsiteX20" fmla="*/ 30334 w 436126"/>
                  <a:gd name="connsiteY20" fmla="*/ 1463951 h 1568751"/>
                  <a:gd name="connsiteX21" fmla="*/ 62099 w 436126"/>
                  <a:gd name="connsiteY21" fmla="*/ 1363121 h 1568751"/>
                  <a:gd name="connsiteX22" fmla="*/ 144638 w 436126"/>
                  <a:gd name="connsiteY22" fmla="*/ 1168362 h 1568751"/>
                  <a:gd name="connsiteX23" fmla="*/ 328592 w 436126"/>
                  <a:gd name="connsiteY23" fmla="*/ 790430 h 1568751"/>
                  <a:gd name="connsiteX24" fmla="*/ 347599 w 436126"/>
                  <a:gd name="connsiteY24" fmla="*/ 741805 h 1568751"/>
                  <a:gd name="connsiteX25" fmla="*/ 356256 w 436126"/>
                  <a:gd name="connsiteY25" fmla="*/ 717199 h 1568751"/>
                  <a:gd name="connsiteX26" fmla="*/ 364523 w 436126"/>
                  <a:gd name="connsiteY26" fmla="*/ 692464 h 1568751"/>
                  <a:gd name="connsiteX27" fmla="*/ 391277 w 436126"/>
                  <a:gd name="connsiteY27" fmla="*/ 592090 h 1568751"/>
                  <a:gd name="connsiteX28" fmla="*/ 410219 w 436126"/>
                  <a:gd name="connsiteY28" fmla="*/ 385223 h 1568751"/>
                  <a:gd name="connsiteX29" fmla="*/ 401561 w 436126"/>
                  <a:gd name="connsiteY29" fmla="*/ 281529 h 1568751"/>
                  <a:gd name="connsiteX30" fmla="*/ 378258 w 436126"/>
                  <a:gd name="connsiteY30" fmla="*/ 180179 h 1568751"/>
                  <a:gd name="connsiteX31" fmla="*/ 269226 w 436126"/>
                  <a:gd name="connsiteY31" fmla="*/ 4882 h 156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125" h="1568751">
                    <a:moveTo>
                      <a:pt x="269226" y="4882"/>
                    </a:moveTo>
                    <a:cubicBezTo>
                      <a:pt x="283156" y="15557"/>
                      <a:pt x="296761" y="26884"/>
                      <a:pt x="308803" y="39902"/>
                    </a:cubicBezTo>
                    <a:cubicBezTo>
                      <a:pt x="311993" y="42962"/>
                      <a:pt x="314792" y="46412"/>
                      <a:pt x="317656" y="49797"/>
                    </a:cubicBezTo>
                    <a:cubicBezTo>
                      <a:pt x="320455" y="53181"/>
                      <a:pt x="323514" y="56436"/>
                      <a:pt x="326183" y="59951"/>
                    </a:cubicBezTo>
                    <a:cubicBezTo>
                      <a:pt x="331456" y="67046"/>
                      <a:pt x="337054" y="73946"/>
                      <a:pt x="341871" y="81432"/>
                    </a:cubicBezTo>
                    <a:cubicBezTo>
                      <a:pt x="352090" y="95948"/>
                      <a:pt x="360618" y="111570"/>
                      <a:pt x="368884" y="127258"/>
                    </a:cubicBezTo>
                    <a:cubicBezTo>
                      <a:pt x="376631" y="143206"/>
                      <a:pt x="384116" y="159414"/>
                      <a:pt x="390235" y="176078"/>
                    </a:cubicBezTo>
                    <a:cubicBezTo>
                      <a:pt x="415101" y="242798"/>
                      <a:pt x="426883" y="313750"/>
                      <a:pt x="430398" y="384637"/>
                    </a:cubicBezTo>
                    <a:cubicBezTo>
                      <a:pt x="434043" y="455654"/>
                      <a:pt x="428315" y="526997"/>
                      <a:pt x="415361" y="596972"/>
                    </a:cubicBezTo>
                    <a:cubicBezTo>
                      <a:pt x="408982" y="631992"/>
                      <a:pt x="399478" y="666557"/>
                      <a:pt x="388738" y="700340"/>
                    </a:cubicBezTo>
                    <a:cubicBezTo>
                      <a:pt x="386264" y="708868"/>
                      <a:pt x="383400" y="717265"/>
                      <a:pt x="380471" y="725596"/>
                    </a:cubicBezTo>
                    <a:lnTo>
                      <a:pt x="371814" y="750723"/>
                    </a:lnTo>
                    <a:cubicBezTo>
                      <a:pt x="365565" y="767321"/>
                      <a:pt x="359381" y="783920"/>
                      <a:pt x="352741" y="800324"/>
                    </a:cubicBezTo>
                    <a:cubicBezTo>
                      <a:pt x="325728" y="865808"/>
                      <a:pt x="294613" y="929339"/>
                      <a:pt x="262001" y="991698"/>
                    </a:cubicBezTo>
                    <a:lnTo>
                      <a:pt x="162864" y="1177540"/>
                    </a:lnTo>
                    <a:cubicBezTo>
                      <a:pt x="146851" y="1208655"/>
                      <a:pt x="131098" y="1239900"/>
                      <a:pt x="116257" y="1271600"/>
                    </a:cubicBezTo>
                    <a:cubicBezTo>
                      <a:pt x="101090" y="1303105"/>
                      <a:pt x="87225" y="1335262"/>
                      <a:pt x="74076" y="1367678"/>
                    </a:cubicBezTo>
                    <a:cubicBezTo>
                      <a:pt x="60732" y="1400030"/>
                      <a:pt x="48430" y="1432902"/>
                      <a:pt x="36973" y="1466034"/>
                    </a:cubicBezTo>
                    <a:cubicBezTo>
                      <a:pt x="25647" y="1499232"/>
                      <a:pt x="14971" y="1532690"/>
                      <a:pt x="4882" y="1566343"/>
                    </a:cubicBezTo>
                    <a:cubicBezTo>
                      <a:pt x="8592" y="1549159"/>
                      <a:pt x="12498" y="1532039"/>
                      <a:pt x="16664" y="1514919"/>
                    </a:cubicBezTo>
                    <a:cubicBezTo>
                      <a:pt x="21025" y="1497865"/>
                      <a:pt x="25517" y="1480876"/>
                      <a:pt x="30334" y="1463951"/>
                    </a:cubicBezTo>
                    <a:cubicBezTo>
                      <a:pt x="39967" y="1430103"/>
                      <a:pt x="50513" y="1396449"/>
                      <a:pt x="62099" y="1363121"/>
                    </a:cubicBezTo>
                    <a:cubicBezTo>
                      <a:pt x="85468" y="1296596"/>
                      <a:pt x="113914" y="1231763"/>
                      <a:pt x="144638" y="1168362"/>
                    </a:cubicBezTo>
                    <a:cubicBezTo>
                      <a:pt x="206151" y="1041560"/>
                      <a:pt x="276257" y="919640"/>
                      <a:pt x="328592" y="790430"/>
                    </a:cubicBezTo>
                    <a:cubicBezTo>
                      <a:pt x="335231" y="774352"/>
                      <a:pt x="341350" y="758013"/>
                      <a:pt x="347599" y="741805"/>
                    </a:cubicBezTo>
                    <a:lnTo>
                      <a:pt x="356256" y="717199"/>
                    </a:lnTo>
                    <a:cubicBezTo>
                      <a:pt x="359186" y="708998"/>
                      <a:pt x="362050" y="700796"/>
                      <a:pt x="364523" y="692464"/>
                    </a:cubicBezTo>
                    <a:cubicBezTo>
                      <a:pt x="375329" y="659331"/>
                      <a:pt x="384377" y="626069"/>
                      <a:pt x="391277" y="592090"/>
                    </a:cubicBezTo>
                    <a:cubicBezTo>
                      <a:pt x="405207" y="524197"/>
                      <a:pt x="411390" y="454612"/>
                      <a:pt x="410219" y="385223"/>
                    </a:cubicBezTo>
                    <a:cubicBezTo>
                      <a:pt x="409503" y="350528"/>
                      <a:pt x="406574" y="315833"/>
                      <a:pt x="401561" y="281529"/>
                    </a:cubicBezTo>
                    <a:cubicBezTo>
                      <a:pt x="396614" y="247160"/>
                      <a:pt x="388933" y="213181"/>
                      <a:pt x="378258" y="180179"/>
                    </a:cubicBezTo>
                    <a:cubicBezTo>
                      <a:pt x="357688" y="114044"/>
                      <a:pt x="322603" y="51098"/>
                      <a:pt x="269226" y="4882"/>
                    </a:cubicBezTo>
                    <a:close/>
                  </a:path>
                </a:pathLst>
              </a:custGeom>
              <a:solidFill>
                <a:srgbClr val="AFAB87"/>
              </a:solidFill>
              <a:ln w="9525" cap="flat">
                <a:noFill/>
                <a:prstDash val="solid"/>
                <a:miter/>
              </a:ln>
            </p:spPr>
            <p:txBody>
              <a:bodyPr rtlCol="0" anchor="ctr"/>
              <a:lstStyle/>
              <a:p>
                <a:endParaRPr lang="zh-CN" altLang="en-US"/>
              </a:p>
            </p:txBody>
          </p:sp>
        </p:grpSp>
      </p:grpSp>
      <p:sp>
        <p:nvSpPr>
          <p:cNvPr id="17" name="文本框 16"/>
          <p:cNvSpPr txBox="1"/>
          <p:nvPr/>
        </p:nvSpPr>
        <p:spPr>
          <a:xfrm>
            <a:off x="739140" y="624205"/>
            <a:ext cx="10856595" cy="6000750"/>
          </a:xfrm>
          <a:prstGeom prst="rect">
            <a:avLst/>
          </a:prstGeom>
          <a:noFill/>
        </p:spPr>
        <p:txBody>
          <a:bodyPr wrap="square" rtlCol="0" anchor="t">
            <a:spAutoFit/>
          </a:bodyPr>
          <a:lstStyle/>
          <a:p>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rPr>
              <a:t>在距今约2.3亿年前到6500万年前，地球上出现了一种奇异的爬行动物。它们与现代的蜥蜴有许多相似之处：身体表面覆盖着鳞片，它们的后代是由卵孵化出来的。在这漫长的1.65亿年间，它们成为整个地球的主宰。它们经历了气候较为温暖的三叠纪，食物丰富的侏罗纪，充满了生存恐惧的白垩纪，它们作为过去的生物，人们给了它们一个名字</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——恐龙。</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         6500万年前， 这个世界上最庞大的动物</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突然灭绝了……  这成了生物史上最大的谜。</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恐龙的化石会告诉我们一些什么秘密呢？</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导致恐龙灭绝的原因是什么？让我们一起</a:t>
            </a:r>
            <a:endParaRPr lang="zh-CN" altLang="en-US" sz="3200">
              <a:latin typeface="华文楷体" panose="02010600040101010101" charset="-122"/>
              <a:ea typeface="华文楷体" panose="02010600040101010101" charset="-122"/>
              <a:cs typeface="华文楷体" panose="02010600040101010101" charset="-122"/>
            </a:endParaRPr>
          </a:p>
          <a:p>
            <a:r>
              <a:rPr lang="zh-CN" altLang="en-US" sz="3200">
                <a:latin typeface="华文楷体" panose="02010600040101010101" charset="-122"/>
                <a:ea typeface="华文楷体" panose="02010600040101010101" charset="-122"/>
                <a:cs typeface="华文楷体" panose="02010600040101010101" charset="-122"/>
              </a:rPr>
              <a:t>走进阿西莫夫的两篇短文，一起去开启我们的探索之旅。</a:t>
            </a:r>
            <a:endParaRPr lang="zh-CN" altLang="en-US" sz="3200">
              <a:latin typeface="华文楷体" panose="02010600040101010101" charset="-122"/>
              <a:ea typeface="华文楷体" panose="02010600040101010101" charset="-122"/>
              <a:cs typeface="华文楷体" panose="02010600040101010101" charset="-122"/>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999490" y="492125"/>
            <a:ext cx="10245725" cy="29279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可</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以这样比喻，板</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块背上</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驮</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着许多大陆，当板块向一个或另一个方向运动时，大陆也随之一起运动。</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68475" y="236220"/>
            <a:ext cx="860425" cy="68072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108450"/>
            <a:ext cx="9817735" cy="222885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驮”字形象地写出了大陆漂移时的样子，使抽象的理论变得生动、有趣、易懂。运用</a:t>
            </a:r>
            <a:r>
              <a:rPr lang="zh-CN" altLang="en-US" sz="3200" b="1">
                <a:solidFill>
                  <a:srgbClr val="0000FF"/>
                </a:solidFill>
                <a:latin typeface="楷体" panose="02010609060101010101" pitchFamily="49" charset="-122"/>
                <a:ea typeface="楷体" panose="02010609060101010101" pitchFamily="49" charset="-122"/>
                <a:sym typeface="+mn-ea"/>
              </a:rPr>
              <a:t>打比方</a:t>
            </a:r>
            <a:r>
              <a:rPr lang="zh-CN" altLang="en-US" sz="3200" b="1">
                <a:solidFill>
                  <a:schemeClr val="tx1"/>
                </a:solidFill>
                <a:latin typeface="楷体" panose="02010609060101010101" pitchFamily="49" charset="-122"/>
                <a:ea typeface="楷体" panose="02010609060101010101" pitchFamily="49" charset="-122"/>
                <a:sym typeface="+mn-ea"/>
              </a:rPr>
              <a:t>的说明方法，生动地介绍了大陆的分合过程</a:t>
            </a:r>
            <a:r>
              <a:rPr lang="zh-CN" altLang="en-US" sz="3200" b="1" smtClean="0">
                <a:solidFill>
                  <a:schemeClr val="tx1"/>
                </a:solidFill>
                <a:latin typeface="楷体" panose="02010609060101010101" pitchFamily="49" charset="-122"/>
                <a:ea typeface="楷体" panose="02010609060101010101" pitchFamily="49" charset="-122"/>
                <a:sym typeface="+mn-ea"/>
              </a:rPr>
              <a:t>。</a:t>
            </a:r>
            <a:endParaRPr lang="zh-CN" altLang="en-US" sz="3200" b="1" smtClean="0">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999490" y="492125"/>
            <a:ext cx="10246360" cy="3712210"/>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几</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十年前，人们发现地壳是由一些紧密拼合在一起但又在缓慢运动的大板块构成的。一些板块被拉开，而另一些则挤压在一起，一个板块也许会缓慢地向另一板块下面俯冲。“板块构造”理论很快为地质界几乎所有的问题提供了</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答案</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如火山、地震、岛屿链 、海洋深</a:t>
            </a:r>
            <a:r>
              <a:rPr lang="zh-CN" altLang="en-US" sz="3200" b="1" smtClean="0">
                <a:solidFill>
                  <a:srgbClr val="FF0000"/>
                </a:solidFill>
                <a:latin typeface="华文楷体" panose="02010600040101010101" charset="-122"/>
                <a:ea typeface="华文楷体" panose="02010600040101010101" charset="-122"/>
                <a:cs typeface="华文楷体" panose="02010600040101010101" charset="-122"/>
                <a:sym typeface="+mn-ea"/>
              </a:rPr>
              <a:t>渊</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等</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等，这些在以前一直是不解之谜。</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64665" y="236855"/>
            <a:ext cx="860425" cy="6457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701540"/>
            <a:ext cx="9610090" cy="163576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运</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用</a:t>
            </a:r>
            <a:r>
              <a:rPr lang="zh-CN" altLang="en-US" sz="3200" b="1">
                <a:solidFill>
                  <a:srgbClr val="0000FF"/>
                </a:solidFill>
                <a:latin typeface="楷体" panose="02010609060101010101" pitchFamily="49" charset="-122"/>
                <a:ea typeface="楷体" panose="02010609060101010101" pitchFamily="49" charset="-122"/>
                <a:sym typeface="+mn-ea"/>
              </a:rPr>
              <a:t>举例子</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的说明方法，说明“板块构造”理论为地质界几乎所有的问</a:t>
            </a:r>
            <a:r>
              <a:rPr lang="zh-CN" altLang="en-US" sz="3200" b="1">
                <a:solidFill>
                  <a:schemeClr val="tx1"/>
                </a:solidFill>
                <a:latin typeface="华文楷体" panose="02010600040101010101" charset="-122"/>
                <a:ea typeface="华文楷体" panose="02010600040101010101" charset="-122"/>
                <a:sym typeface="+mn-ea"/>
              </a:rPr>
              <a:t>题提</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供了答案，从而印证了这种理论的科学性和合理性。</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999490" y="492125"/>
            <a:ext cx="10245725" cy="29279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每</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隔一段时期，板块会将所有的大陆汇聚在一起，地球此时</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仅由一</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个主要陆地构成，称为“泛大陆</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68475" y="236220"/>
            <a:ext cx="860425" cy="68072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108450"/>
            <a:ext cx="9817735" cy="222885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这</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句话用了</a:t>
            </a:r>
            <a:r>
              <a:rPr lang="zh-CN" altLang="en-US" sz="3200" b="1">
                <a:solidFill>
                  <a:srgbClr val="0000FF"/>
                </a:solidFill>
                <a:latin typeface="华文楷体" panose="02010600040101010101" charset="-122"/>
                <a:ea typeface="华文楷体" panose="02010600040101010101" charset="-122"/>
                <a:cs typeface="华文楷体" panose="02010600040101010101" charset="-122"/>
                <a:sym typeface="+mn-ea"/>
              </a:rPr>
              <a:t>下定义</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的说明方法，更准</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确地说</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明了“泛大陆”的含义，使泛大陆的形象更具体清晰。</a:t>
            </a:r>
            <a:endPar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245870" y="586105"/>
            <a:ext cx="9700260" cy="314134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rgbClr val="FF0000"/>
                </a:solidFill>
                <a:latin typeface="华文楷体" panose="02010600040101010101" charset="-122"/>
                <a:ea typeface="华文楷体" panose="02010600040101010101" charset="-122"/>
                <a:cs typeface="华文楷体" panose="02010600040101010101" charset="-122"/>
                <a:sym typeface="+mn-ea"/>
              </a:rPr>
              <a:t>例</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如</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1987</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年就有人指出，如果地球突然经历了一个火山爆发期，许多火山大致同时喷发，那么也能造成一个足以使生物大量灭绝的巨大灾难</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64665" y="236855"/>
            <a:ext cx="860425" cy="6457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297680"/>
            <a:ext cx="9684385" cy="203962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运</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用</a:t>
            </a:r>
            <a:r>
              <a:rPr lang="zh-CN" altLang="en-US" sz="3200" b="1">
                <a:solidFill>
                  <a:srgbClr val="0000FF"/>
                </a:solidFill>
                <a:latin typeface="楷体" panose="02010609060101010101" pitchFamily="49" charset="-122"/>
                <a:ea typeface="楷体" panose="02010609060101010101" pitchFamily="49" charset="-122"/>
                <a:sym typeface="+mn-ea"/>
              </a:rPr>
              <a:t>举例子</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的说明方法，</a:t>
            </a:r>
            <a:r>
              <a:rPr lang="zh-CN" altLang="en-US" sz="3200" b="1">
                <a:solidFill>
                  <a:schemeClr val="tx1"/>
                </a:solidFill>
                <a:latin typeface="楷体" panose="02010609060101010101" pitchFamily="49" charset="-122"/>
                <a:ea typeface="楷体" panose="02010609060101010101" pitchFamily="49" charset="-122"/>
                <a:sym typeface="+mn-ea"/>
              </a:rPr>
              <a:t>说明并不是所有的科学家都认为恐龙的灭绝是撞击引起的，使得说明更有说服力。</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999490" y="492125"/>
            <a:ext cx="10245725" cy="29279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位</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于南极中心部位的南极洲是全球的</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大冰箱</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，地球上所有冰的</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十分之九</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都在南极冰盖。</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68475" y="236220"/>
            <a:ext cx="860425" cy="68072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108450"/>
            <a:ext cx="9817735" cy="222885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zh-CN" altLang="en-US" sz="3200" b="1" smtClean="0">
                <a:solidFill>
                  <a:schemeClr val="tx1"/>
                </a:solidFill>
                <a:latin typeface="楷体" panose="02010609060101010101" pitchFamily="49" charset="-122"/>
                <a:ea typeface="楷体" panose="02010609060101010101" pitchFamily="49" charset="-122"/>
                <a:sym typeface="+mn-ea"/>
              </a:rPr>
              <a:t>运用了</a:t>
            </a:r>
            <a:r>
              <a:rPr lang="zh-CN" altLang="en-US" sz="3200" b="1" smtClean="0">
                <a:solidFill>
                  <a:srgbClr val="0000FF"/>
                </a:solidFill>
                <a:latin typeface="楷体" panose="02010609060101010101" pitchFamily="49" charset="-122"/>
                <a:ea typeface="楷体" panose="02010609060101010101" pitchFamily="49" charset="-122"/>
                <a:sym typeface="+mn-ea"/>
              </a:rPr>
              <a:t>打</a:t>
            </a:r>
            <a:r>
              <a:rPr lang="zh-CN" altLang="en-US" sz="3200" b="1">
                <a:solidFill>
                  <a:srgbClr val="0000FF"/>
                </a:solidFill>
                <a:latin typeface="楷体" panose="02010609060101010101" pitchFamily="49" charset="-122"/>
                <a:ea typeface="楷体" panose="02010609060101010101" pitchFamily="49" charset="-122"/>
                <a:sym typeface="+mn-ea"/>
              </a:rPr>
              <a:t>比方、列数字</a:t>
            </a:r>
            <a:r>
              <a:rPr lang="zh-CN" altLang="en-US" sz="3200" b="1">
                <a:solidFill>
                  <a:schemeClr val="tx1"/>
                </a:solidFill>
                <a:latin typeface="楷体" panose="02010609060101010101" pitchFamily="49" charset="-122"/>
                <a:ea typeface="楷体" panose="02010609060101010101" pitchFamily="49" charset="-122"/>
                <a:sym typeface="+mn-ea"/>
              </a:rPr>
              <a:t>的说明方法。“大冰箱”形象地说明了南极洲寒冷的程度和南极洲在地球上的重要地位</a:t>
            </a:r>
            <a:r>
              <a:rPr lang="zh-CN" altLang="en-US" sz="3200" b="1" smtClean="0">
                <a:solidFill>
                  <a:schemeClr val="tx1"/>
                </a:solidFill>
                <a:latin typeface="楷体" panose="02010609060101010101" pitchFamily="49" charset="-122"/>
                <a:ea typeface="楷体" panose="02010609060101010101" pitchFamily="49" charset="-122"/>
                <a:sym typeface="+mn-ea"/>
              </a:rPr>
              <a:t>；“</a:t>
            </a:r>
            <a:r>
              <a:rPr lang="zh-CN" altLang="en-US" sz="3200" b="1">
                <a:solidFill>
                  <a:schemeClr val="tx1"/>
                </a:solidFill>
                <a:latin typeface="楷体" panose="02010609060101010101" pitchFamily="49" charset="-122"/>
                <a:ea typeface="楷体" panose="02010609060101010101" pitchFamily="49" charset="-122"/>
                <a:sym typeface="+mn-ea"/>
              </a:rPr>
              <a:t>十分之九”说明南极的冰的储量丰富。</a:t>
            </a:r>
            <a:endParaRPr lang="zh-CN" altLang="en-US" sz="3200" b="1" smtClean="0">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245870" y="586105"/>
            <a:ext cx="9700260" cy="314134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如</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果你把温度升得足够高，就可使这种变化加快。增温可以增加原子的能量，使它们之间能够相互分离，返回到原始状态。因此，如果在</a:t>
            </a:r>
            <a:r>
              <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rPr>
              <a:t>850℃</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的温度下把斯石英加热</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30</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分钟</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，它将变为普通沙子。</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64665" y="236855"/>
            <a:ext cx="860425" cy="6457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297680"/>
            <a:ext cx="9684385" cy="203962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smtClean="0">
                <a:solidFill>
                  <a:schemeClr val="tx1"/>
                </a:solidFill>
                <a:latin typeface="楷体" panose="02010609060101010101" pitchFamily="49" charset="-122"/>
                <a:ea typeface="楷体" panose="02010609060101010101" pitchFamily="49" charset="-122"/>
                <a:sym typeface="+mn-ea"/>
              </a:rPr>
              <a:t>运</a:t>
            </a:r>
            <a:r>
              <a:rPr lang="zh-CN" altLang="en-US" sz="3200" b="1">
                <a:solidFill>
                  <a:schemeClr val="tx1"/>
                </a:solidFill>
                <a:latin typeface="楷体" panose="02010609060101010101" pitchFamily="49" charset="-122"/>
                <a:ea typeface="楷体" panose="02010609060101010101" pitchFamily="49" charset="-122"/>
                <a:sym typeface="+mn-ea"/>
              </a:rPr>
              <a:t>用</a:t>
            </a:r>
            <a:r>
              <a:rPr lang="zh-CN" altLang="en-US" sz="3200" b="1">
                <a:solidFill>
                  <a:srgbClr val="0000FF"/>
                </a:solidFill>
                <a:latin typeface="楷体" panose="02010609060101010101" pitchFamily="49" charset="-122"/>
                <a:ea typeface="楷体" panose="02010609060101010101" pitchFamily="49" charset="-122"/>
                <a:sym typeface="+mn-ea"/>
              </a:rPr>
              <a:t>列数字</a:t>
            </a:r>
            <a:r>
              <a:rPr lang="zh-CN" altLang="en-US" sz="3200" b="1">
                <a:solidFill>
                  <a:schemeClr val="tx1"/>
                </a:solidFill>
                <a:latin typeface="楷体" panose="02010609060101010101" pitchFamily="49" charset="-122"/>
                <a:ea typeface="楷体" panose="02010609060101010101" pitchFamily="49" charset="-122"/>
                <a:sym typeface="+mn-ea"/>
              </a:rPr>
              <a:t>的说明方法，具体说明了斯石英在特定温度下可以转为普通沙子。</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245870" y="586105"/>
            <a:ext cx="9700260" cy="314134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sym typeface="+mn-ea"/>
              </a:rPr>
              <a:t>在</a:t>
            </a:r>
            <a:r>
              <a:rPr lang="zh-CN" altLang="en-US" sz="3200" b="1">
                <a:solidFill>
                  <a:prstClr val="black"/>
                </a:solidFill>
                <a:latin typeface="华文楷体" panose="02010600040101010101" charset="-122"/>
                <a:ea typeface="华文楷体" panose="02010600040101010101" charset="-122"/>
                <a:sym typeface="+mn-ea"/>
              </a:rPr>
              <a:t>一些地方已经</a:t>
            </a:r>
            <a:r>
              <a:rPr lang="zh-CN" altLang="en-US" sz="3200" b="1">
                <a:solidFill>
                  <a:srgbClr val="FF0000"/>
                </a:solidFill>
                <a:latin typeface="华文楷体" panose="02010600040101010101" charset="-122"/>
                <a:ea typeface="华文楷体" panose="02010600040101010101" charset="-122"/>
                <a:sym typeface="+mn-ea"/>
              </a:rPr>
              <a:t>发现了</a:t>
            </a:r>
            <a:r>
              <a:rPr lang="zh-CN" altLang="en-US" sz="3200" b="1">
                <a:solidFill>
                  <a:prstClr val="black"/>
                </a:solidFill>
                <a:latin typeface="华文楷体" panose="02010600040101010101" charset="-122"/>
                <a:ea typeface="华文楷体" panose="02010600040101010101" charset="-122"/>
                <a:sym typeface="+mn-ea"/>
              </a:rPr>
              <a:t>斯石英，而且有证据显示，这些地区曾经受到巨</a:t>
            </a:r>
            <a:r>
              <a:rPr lang="zh-CN" altLang="en-US" sz="3200" b="1" smtClean="0">
                <a:solidFill>
                  <a:prstClr val="black"/>
                </a:solidFill>
                <a:latin typeface="华文楷体" panose="02010600040101010101" charset="-122"/>
                <a:ea typeface="华文楷体" panose="02010600040101010101" charset="-122"/>
                <a:sym typeface="+mn-ea"/>
              </a:rPr>
              <a:t>大</a:t>
            </a:r>
            <a:r>
              <a:rPr lang="zh-CN" altLang="en-US" sz="3200" b="1">
                <a:solidFill>
                  <a:prstClr val="black"/>
                </a:solidFill>
                <a:latin typeface="华文楷体" panose="02010600040101010101" charset="-122"/>
                <a:ea typeface="华文楷体" panose="02010600040101010101" charset="-122"/>
                <a:sym typeface="+mn-ea"/>
              </a:rPr>
              <a:t>陨</a:t>
            </a:r>
            <a:r>
              <a:rPr lang="zh-CN" altLang="en-US" sz="3200" b="1" smtClean="0">
                <a:solidFill>
                  <a:prstClr val="black"/>
                </a:solidFill>
                <a:latin typeface="华文楷体" panose="02010600040101010101" charset="-122"/>
                <a:ea typeface="华文楷体" panose="02010600040101010101" charset="-122"/>
                <a:sym typeface="+mn-ea"/>
              </a:rPr>
              <a:t>石的撞击。撞</a:t>
            </a:r>
            <a:r>
              <a:rPr lang="zh-CN" altLang="en-US" sz="3200" b="1">
                <a:solidFill>
                  <a:prstClr val="black"/>
                </a:solidFill>
                <a:latin typeface="华文楷体" panose="02010600040101010101" charset="-122"/>
                <a:ea typeface="华文楷体" panose="02010600040101010101" charset="-122"/>
                <a:sym typeface="+mn-ea"/>
              </a:rPr>
              <a:t>击所产生的巨大压力形成了斯石英。另外，在进行过原子弹爆炸实验的场地</a:t>
            </a:r>
            <a:r>
              <a:rPr lang="zh-CN" altLang="en-US" sz="3200" b="1">
                <a:solidFill>
                  <a:srgbClr val="FF0000"/>
                </a:solidFill>
                <a:latin typeface="华文楷体" panose="02010600040101010101" charset="-122"/>
                <a:ea typeface="华文楷体" panose="02010600040101010101" charset="-122"/>
                <a:sym typeface="+mn-ea"/>
              </a:rPr>
              <a:t>也发现了</a:t>
            </a:r>
            <a:r>
              <a:rPr lang="zh-CN" altLang="en-US" sz="3200" b="1">
                <a:solidFill>
                  <a:prstClr val="black"/>
                </a:solidFill>
                <a:latin typeface="华文楷体" panose="02010600040101010101" charset="-122"/>
                <a:ea typeface="华文楷体" panose="02010600040101010101" charset="-122"/>
                <a:sym typeface="+mn-ea"/>
              </a:rPr>
              <a:t>斯石英，它是由膨胀火球的巨大压力形成的。</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64665" y="236855"/>
            <a:ext cx="860425" cy="6457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297680"/>
            <a:ext cx="9684385" cy="203962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smtClean="0">
                <a:solidFill>
                  <a:schemeClr val="tx1"/>
                </a:solidFill>
                <a:latin typeface="楷体" panose="02010609060101010101" pitchFamily="49" charset="-122"/>
                <a:ea typeface="楷体" panose="02010609060101010101" pitchFamily="49" charset="-122"/>
                <a:sym typeface="+mn-ea"/>
              </a:rPr>
              <a:t>运</a:t>
            </a:r>
            <a:r>
              <a:rPr lang="zh-CN" altLang="en-US" sz="3200" b="1">
                <a:solidFill>
                  <a:schemeClr val="tx1"/>
                </a:solidFill>
                <a:latin typeface="楷体" panose="02010609060101010101" pitchFamily="49" charset="-122"/>
                <a:ea typeface="楷体" panose="02010609060101010101" pitchFamily="49" charset="-122"/>
                <a:sym typeface="+mn-ea"/>
              </a:rPr>
              <a:t>用</a:t>
            </a:r>
            <a:r>
              <a:rPr lang="zh-CN" altLang="en-US" sz="3200" b="1">
                <a:solidFill>
                  <a:srgbClr val="0000FF"/>
                </a:solidFill>
                <a:latin typeface="楷体" panose="02010609060101010101" pitchFamily="49" charset="-122"/>
                <a:ea typeface="楷体" panose="02010609060101010101" pitchFamily="49" charset="-122"/>
                <a:sym typeface="+mn-ea"/>
              </a:rPr>
              <a:t>举例子</a:t>
            </a:r>
            <a:r>
              <a:rPr lang="zh-CN" altLang="en-US" sz="3200" b="1">
                <a:solidFill>
                  <a:schemeClr val="tx1"/>
                </a:solidFill>
                <a:latin typeface="楷体" panose="02010609060101010101" pitchFamily="49" charset="-122"/>
                <a:ea typeface="楷体" panose="02010609060101010101" pitchFamily="49" charset="-122"/>
                <a:sym typeface="+mn-ea"/>
              </a:rPr>
              <a:t>的说明方法，说明斯石英的形成必须具备巨大压力，表现了作者讲究实证的科学态度。</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245870" y="586105"/>
            <a:ext cx="9700260" cy="314134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1961</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年，一位名叫</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S.M.</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斯季绍夫的苏联科学家发现，如果二氧化硅（即非常纯的沙子</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）处</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于超高压的状态，那么它的原子相距很近，从而变得极为致密。</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一立方英寸被压扁的沙子比一立方英寸普通的沙子要重得多。</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64665" y="236855"/>
            <a:ext cx="860425" cy="6457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21105" y="4297680"/>
            <a:ext cx="9684385" cy="203962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smtClean="0">
                <a:solidFill>
                  <a:schemeClr val="tx1"/>
                </a:solidFill>
                <a:latin typeface="楷体" panose="02010609060101010101" pitchFamily="49" charset="-122"/>
                <a:ea typeface="楷体" panose="02010609060101010101" pitchFamily="49" charset="-122"/>
                <a:sym typeface="+mn-ea"/>
              </a:rPr>
              <a:t>运</a:t>
            </a:r>
            <a:r>
              <a:rPr lang="zh-CN" altLang="en-US" sz="3200" b="1">
                <a:solidFill>
                  <a:schemeClr val="tx1"/>
                </a:solidFill>
                <a:latin typeface="楷体" panose="02010609060101010101" pitchFamily="49" charset="-122"/>
                <a:ea typeface="楷体" panose="02010609060101010101" pitchFamily="49" charset="-122"/>
                <a:sym typeface="+mn-ea"/>
              </a:rPr>
              <a:t>用</a:t>
            </a:r>
            <a:r>
              <a:rPr lang="zh-CN" altLang="en-US" sz="3200" b="1">
                <a:solidFill>
                  <a:srgbClr val="0000FF"/>
                </a:solidFill>
                <a:latin typeface="楷体" panose="02010609060101010101" pitchFamily="49" charset="-122"/>
                <a:ea typeface="楷体" panose="02010609060101010101" pitchFamily="49" charset="-122"/>
                <a:sym typeface="+mn-ea"/>
              </a:rPr>
              <a:t>作比较</a:t>
            </a:r>
            <a:r>
              <a:rPr lang="zh-CN" altLang="en-US" sz="3200" b="1">
                <a:solidFill>
                  <a:schemeClr val="tx1"/>
                </a:solidFill>
                <a:latin typeface="楷体" panose="02010609060101010101" pitchFamily="49" charset="-122"/>
                <a:ea typeface="楷体" panose="02010609060101010101" pitchFamily="49" charset="-122"/>
                <a:sym typeface="+mn-ea"/>
              </a:rPr>
              <a:t>的说明方法，说明相同单位的“被压扁的沙子”比普通沙子重得多。</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custDataLst>
              <p:tags r:id="rId2"/>
            </p:custDataLst>
          </p:nvPr>
        </p:nvPicPr>
        <p:blipFill>
          <a:blip r:embed="rId3"/>
          <a:stretch>
            <a:fillRect/>
          </a:stretch>
        </p:blipFill>
        <p:spPr>
          <a:xfrm rot="14220000">
            <a:off x="2932430" y="4893945"/>
            <a:ext cx="1155700" cy="1155700"/>
          </a:xfrm>
          <a:prstGeom prst="rect">
            <a:avLst/>
          </a:prstGeom>
        </p:spPr>
      </p:pic>
      <p:pic>
        <p:nvPicPr>
          <p:cNvPr id="18" name="图片 17"/>
          <p:cNvPicPr>
            <a:picLocks noChangeAspect="1"/>
          </p:cNvPicPr>
          <p:nvPr>
            <p:custDataLst>
              <p:tags r:id="rId4"/>
            </p:custDataLst>
          </p:nvPr>
        </p:nvPicPr>
        <p:blipFill>
          <a:blip r:embed="rId5"/>
          <a:stretch>
            <a:fillRect/>
          </a:stretch>
        </p:blipFill>
        <p:spPr>
          <a:xfrm rot="13320000">
            <a:off x="2178050" y="3849370"/>
            <a:ext cx="1346835" cy="1346835"/>
          </a:xfrm>
          <a:prstGeom prst="rect">
            <a:avLst/>
          </a:prstGeom>
        </p:spPr>
      </p:pic>
      <p:pic>
        <p:nvPicPr>
          <p:cNvPr id="19" name="图片 18"/>
          <p:cNvPicPr>
            <a:picLocks noChangeAspect="1"/>
          </p:cNvPicPr>
          <p:nvPr>
            <p:custDataLst>
              <p:tags r:id="rId6"/>
            </p:custDataLst>
          </p:nvPr>
        </p:nvPicPr>
        <p:blipFill>
          <a:blip r:embed="rId7"/>
          <a:stretch>
            <a:fillRect/>
          </a:stretch>
        </p:blipFill>
        <p:spPr>
          <a:xfrm rot="19440000">
            <a:off x="2242185" y="1570355"/>
            <a:ext cx="1695450" cy="1695450"/>
          </a:xfrm>
          <a:prstGeom prst="rect">
            <a:avLst/>
          </a:prstGeom>
        </p:spPr>
      </p:pic>
      <p:sp>
        <p:nvSpPr>
          <p:cNvPr id="6" name="圆角矩形 5"/>
          <p:cNvSpPr/>
          <p:nvPr>
            <p:custDataLst>
              <p:tags r:id="rId8"/>
            </p:custDataLst>
          </p:nvPr>
        </p:nvSpPr>
        <p:spPr>
          <a:xfrm>
            <a:off x="749300" y="384175"/>
            <a:ext cx="2544445" cy="7499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1184275" y="467360"/>
            <a:ext cx="1808480" cy="583565"/>
          </a:xfrm>
          <a:prstGeom prst="rect">
            <a:avLst/>
          </a:prstGeom>
          <a:noFill/>
        </p:spPr>
        <p:txBody>
          <a:bodyPr wrap="none" rtlCol="0">
            <a:spAutoFit/>
          </a:bodyPr>
          <a:lstStyle/>
          <a:p>
            <a:r>
              <a:rPr lang="zh-CN" altLang="en-US" sz="3200">
                <a:solidFill>
                  <a:schemeClr val="tx1">
                    <a:lumMod val="65000"/>
                    <a:lumOff val="35000"/>
                  </a:schemeClr>
                </a:solidFill>
                <a:latin typeface="华文行楷" panose="02010800040101010101" charset="-122"/>
                <a:ea typeface="华文行楷" panose="02010800040101010101" charset="-122"/>
                <a:cs typeface="字魂27号-布丁体" panose="00000500000000000000" charset="-122"/>
              </a:rPr>
              <a:t>说明语言</a:t>
            </a:r>
            <a:endParaRPr lang="zh-CN" altLang="en-US" sz="3200">
              <a:solidFill>
                <a:schemeClr val="tx1">
                  <a:lumMod val="65000"/>
                  <a:lumOff val="35000"/>
                </a:schemeClr>
              </a:solidFill>
              <a:latin typeface="华文行楷" panose="02010800040101010101" charset="-122"/>
              <a:ea typeface="华文行楷" panose="02010800040101010101" charset="-122"/>
              <a:cs typeface="字魂27号-布丁体" panose="00000500000000000000" charset="-122"/>
            </a:endParaRPr>
          </a:p>
        </p:txBody>
      </p:sp>
      <p:sp>
        <p:nvSpPr>
          <p:cNvPr id="13" name="云形标注 12"/>
          <p:cNvSpPr/>
          <p:nvPr>
            <p:custDataLst>
              <p:tags r:id="rId10"/>
            </p:custDataLst>
          </p:nvPr>
        </p:nvSpPr>
        <p:spPr>
          <a:xfrm>
            <a:off x="2863850" y="1707515"/>
            <a:ext cx="5864225" cy="4044315"/>
          </a:xfrm>
          <a:prstGeom prst="cloudCallout">
            <a:avLst>
              <a:gd name="adj1" fmla="val 44353"/>
              <a:gd name="adj2" fmla="val 473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心形 20"/>
          <p:cNvSpPr/>
          <p:nvPr>
            <p:custDataLst>
              <p:tags r:id="rId11"/>
            </p:custDataLst>
          </p:nvPr>
        </p:nvSpPr>
        <p:spPr>
          <a:xfrm>
            <a:off x="10361930" y="222885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2"/>
            </p:custDataLst>
          </p:nvPr>
        </p:nvSpPr>
        <p:spPr>
          <a:xfrm>
            <a:off x="8886825" y="192595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3"/>
            </p:custDataLst>
          </p:nvPr>
        </p:nvSpPr>
        <p:spPr>
          <a:xfrm>
            <a:off x="10515600" y="316674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心形 23"/>
          <p:cNvSpPr/>
          <p:nvPr>
            <p:custDataLst>
              <p:tags r:id="rId14"/>
            </p:custDataLst>
          </p:nvPr>
        </p:nvSpPr>
        <p:spPr>
          <a:xfrm>
            <a:off x="3687445" y="1397635"/>
            <a:ext cx="390525" cy="36131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心形 26"/>
          <p:cNvSpPr/>
          <p:nvPr>
            <p:custDataLst>
              <p:tags r:id="rId15"/>
            </p:custDataLst>
          </p:nvPr>
        </p:nvSpPr>
        <p:spPr>
          <a:xfrm>
            <a:off x="2088515" y="2852420"/>
            <a:ext cx="181610" cy="28638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心形 27"/>
          <p:cNvSpPr/>
          <p:nvPr>
            <p:custDataLst>
              <p:tags r:id="rId16"/>
            </p:custDataLst>
          </p:nvPr>
        </p:nvSpPr>
        <p:spPr>
          <a:xfrm>
            <a:off x="2270125" y="3287395"/>
            <a:ext cx="316230" cy="31432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398520" y="2427605"/>
            <a:ext cx="4794885" cy="2553335"/>
          </a:xfrm>
          <a:prstGeom prst="rect">
            <a:avLst/>
          </a:prstGeom>
          <a:noFill/>
        </p:spPr>
        <p:txBody>
          <a:bodyPr wrap="square" rtlCol="0" anchor="t">
            <a:spAutoFit/>
          </a:bodyPr>
          <a:lstStyle/>
          <a:p>
            <a:r>
              <a:rPr lang="zh-CN" altLang="en-US" sz="3200" smtClean="0">
                <a:solidFill>
                  <a:schemeClr val="tx1"/>
                </a:solidFill>
                <a:latin typeface="华文新魏" panose="02010800040101010101" charset="-122"/>
                <a:ea typeface="华文新魏" panose="02010800040101010101" charset="-122"/>
                <a:sym typeface="+mn-ea"/>
              </a:rPr>
              <a:t>语</a:t>
            </a:r>
            <a:r>
              <a:rPr lang="zh-CN" altLang="en-US" sz="3200">
                <a:solidFill>
                  <a:schemeClr val="tx1"/>
                </a:solidFill>
                <a:latin typeface="华文新魏" panose="02010800040101010101" charset="-122"/>
                <a:ea typeface="华文新魏" panose="02010800040101010101" charset="-122"/>
                <a:sym typeface="+mn-ea"/>
              </a:rPr>
              <a:t>言的严密和准确体现在关键词语的运用上，这是本文的一个突出特点。请同学们再读课文</a:t>
            </a:r>
            <a:r>
              <a:rPr lang="zh-CN" altLang="en-US" sz="3200" smtClean="0">
                <a:solidFill>
                  <a:schemeClr val="tx1"/>
                </a:solidFill>
                <a:latin typeface="华文新魏" panose="02010800040101010101" charset="-122"/>
                <a:ea typeface="华文新魏" panose="02010800040101010101" charset="-122"/>
                <a:sym typeface="+mn-ea"/>
              </a:rPr>
              <a:t>，画出</a:t>
            </a:r>
            <a:r>
              <a:rPr lang="zh-CN" altLang="en-US" sz="3200">
                <a:solidFill>
                  <a:schemeClr val="tx1"/>
                </a:solidFill>
                <a:latin typeface="华文新魏" panose="02010800040101010101" charset="-122"/>
                <a:ea typeface="华文新魏" panose="02010800040101010101" charset="-122"/>
                <a:sym typeface="+mn-ea"/>
              </a:rPr>
              <a:t>这些句</a:t>
            </a:r>
            <a:r>
              <a:rPr lang="zh-CN" altLang="en-US" sz="3200" smtClean="0">
                <a:solidFill>
                  <a:schemeClr val="tx1"/>
                </a:solidFill>
                <a:latin typeface="华文新魏" panose="02010800040101010101" charset="-122"/>
                <a:ea typeface="华文新魏" panose="02010800040101010101" charset="-122"/>
                <a:sym typeface="+mn-ea"/>
              </a:rPr>
              <a:t>子，并</a:t>
            </a:r>
            <a:r>
              <a:rPr lang="zh-CN" altLang="en-US" sz="3200">
                <a:solidFill>
                  <a:schemeClr val="tx1"/>
                </a:solidFill>
                <a:latin typeface="华文新魏" panose="02010800040101010101" charset="-122"/>
                <a:ea typeface="华文新魏" panose="02010800040101010101" charset="-122"/>
                <a:sym typeface="+mn-ea"/>
              </a:rPr>
              <a:t>分析其作用。</a:t>
            </a:r>
            <a:endParaRPr lang="zh-CN" altLang="en-US" sz="3200">
              <a:solidFill>
                <a:schemeClr val="tx1"/>
              </a:solidFill>
              <a:latin typeface="华文新魏" panose="02010800040101010101" charset="-122"/>
              <a:ea typeface="华文新魏" panose="02010800040101010101" charset="-122"/>
              <a:sym typeface="+mn-ea"/>
            </a:endParaRPr>
          </a:p>
        </p:txBody>
      </p:sp>
      <p:pic>
        <p:nvPicPr>
          <p:cNvPr id="3" name="图片 2"/>
          <p:cNvPicPr>
            <a:picLocks noChangeAspect="1"/>
          </p:cNvPicPr>
          <p:nvPr>
            <p:custDataLst>
              <p:tags r:id="rId17"/>
            </p:custDataLst>
          </p:nvPr>
        </p:nvPicPr>
        <p:blipFill>
          <a:blip r:embed="rId18"/>
          <a:stretch>
            <a:fillRect/>
          </a:stretch>
        </p:blipFill>
        <p:spPr>
          <a:xfrm>
            <a:off x="6013450" y="1701800"/>
            <a:ext cx="6178550" cy="6178550"/>
          </a:xfrm>
          <a:prstGeom prst="rect">
            <a:avLst/>
          </a:prstGeom>
        </p:spPr>
      </p:pic>
    </p:spTree>
    <p:custDataLst>
      <p:tags r:id="rId19"/>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这</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些古老的爬行动物在南极的出现，说明恐龙</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确实</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遍布于世界各地。 </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“确实”是副词，有“的确”“实在”之意，表示情况完全符合实际。在此句中，肯定了恐龙在世界各地都</a:t>
            </a:r>
            <a:r>
              <a:rPr lang="zh-CN" altLang="en-US" sz="3200" b="1" smtClean="0">
                <a:solidFill>
                  <a:schemeClr val="tx1"/>
                </a:solidFill>
                <a:latin typeface="楷体" panose="02010609060101010101" pitchFamily="49" charset="-122"/>
                <a:ea typeface="楷体" panose="02010609060101010101" pitchFamily="49" charset="-122"/>
                <a:sym typeface="+mn-ea"/>
              </a:rPr>
              <a:t>存在的</a:t>
            </a:r>
            <a:r>
              <a:rPr lang="zh-CN" altLang="en-US" sz="3200" b="1">
                <a:solidFill>
                  <a:schemeClr val="tx1"/>
                </a:solidFill>
                <a:latin typeface="楷体" panose="02010609060101010101" pitchFamily="49" charset="-122"/>
                <a:ea typeface="楷体" panose="02010609060101010101" pitchFamily="49" charset="-122"/>
                <a:sym typeface="+mn-ea"/>
              </a:rPr>
              <a:t>事实</a:t>
            </a:r>
            <a:r>
              <a:rPr lang="zh-CN" altLang="en-US" sz="3200" b="1" smtClean="0">
                <a:solidFill>
                  <a:schemeClr val="tx1"/>
                </a:solidFill>
                <a:latin typeface="楷体" panose="02010609060101010101" pitchFamily="49" charset="-122"/>
                <a:ea typeface="楷体" panose="02010609060101010101" pitchFamily="49" charset="-122"/>
                <a:sym typeface="+mn-ea"/>
              </a:rPr>
              <a:t>，体</a:t>
            </a:r>
            <a:r>
              <a:rPr lang="zh-CN" altLang="en-US" sz="3200" b="1">
                <a:solidFill>
                  <a:schemeClr val="tx1"/>
                </a:solidFill>
                <a:latin typeface="楷体" panose="02010609060101010101" pitchFamily="49" charset="-122"/>
                <a:ea typeface="楷体" panose="02010609060101010101" pitchFamily="49" charset="-122"/>
                <a:sym typeface="+mn-ea"/>
              </a:rPr>
              <a:t>现了说明文语言的准确性。</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圆角矩形 5"/>
          <p:cNvSpPr/>
          <p:nvPr>
            <p:custDataLst>
              <p:tags r:id="rId2"/>
            </p:custDataLst>
          </p:nvPr>
        </p:nvSpPr>
        <p:spPr>
          <a:xfrm>
            <a:off x="723265" y="637540"/>
            <a:ext cx="10852785" cy="5603240"/>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3"/>
            </p:custDataLst>
          </p:nvPr>
        </p:nvSpPr>
        <p:spPr>
          <a:xfrm>
            <a:off x="723900" y="637540"/>
            <a:ext cx="10851515" cy="5603240"/>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1289050" y="866140"/>
            <a:ext cx="3006725" cy="645160"/>
          </a:xfrm>
          <a:prstGeom prst="rect">
            <a:avLst/>
          </a:prstGeom>
          <a:noFill/>
        </p:spPr>
        <p:txBody>
          <a:bodyPr wrap="square" rtlCol="0">
            <a:spAutoFit/>
          </a:bodyPr>
          <a:lstStyle/>
          <a:p>
            <a:r>
              <a:rPr lang="zh-CN" altLang="en-US" sz="3600">
                <a:solidFill>
                  <a:schemeClr val="tx1">
                    <a:lumMod val="65000"/>
                    <a:lumOff val="35000"/>
                  </a:schemeClr>
                </a:solidFill>
                <a:latin typeface="华文行楷" panose="02010800040101010101" charset="-122"/>
                <a:ea typeface="华文行楷" panose="02010800040101010101" charset="-122"/>
              </a:rPr>
              <a:t>作者简介</a:t>
            </a:r>
            <a:endParaRPr lang="zh-CN" altLang="en-US" sz="3600">
              <a:solidFill>
                <a:schemeClr val="tx1">
                  <a:lumMod val="65000"/>
                  <a:lumOff val="35000"/>
                </a:schemeClr>
              </a:solidFill>
              <a:latin typeface="华文行楷" panose="02010800040101010101" charset="-122"/>
              <a:ea typeface="华文行楷" panose="02010800040101010101" charset="-122"/>
            </a:endParaRPr>
          </a:p>
        </p:txBody>
      </p:sp>
      <p:sp>
        <p:nvSpPr>
          <p:cNvPr id="11" name="矩形 10"/>
          <p:cNvSpPr/>
          <p:nvPr>
            <p:custDataLst>
              <p:tags r:id="rId5"/>
            </p:custDataLst>
          </p:nvPr>
        </p:nvSpPr>
        <p:spPr>
          <a:xfrm>
            <a:off x="1417955" y="1424305"/>
            <a:ext cx="1971040" cy="869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6"/>
            </p:custDataLst>
          </p:nvPr>
        </p:nvSpPr>
        <p:spPr>
          <a:xfrm rot="20940000">
            <a:off x="454025" y="1433195"/>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7"/>
            </p:custDataLst>
          </p:nvPr>
        </p:nvSpPr>
        <p:spPr>
          <a:xfrm>
            <a:off x="407670" y="2063750"/>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4" name="矩形 13"/>
          <p:cNvSpPr>
            <a:spLocks noChangeArrowheads="1"/>
          </p:cNvSpPr>
          <p:nvPr/>
        </p:nvSpPr>
        <p:spPr bwMode="auto">
          <a:xfrm>
            <a:off x="1092835" y="2192655"/>
            <a:ext cx="753110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r>
              <a:rPr lang="zh-CN" altLang="en-US" sz="3200" b="1" smtClean="0">
                <a:latin typeface="楷体" panose="02010609060101010101" pitchFamily="49" charset="-122"/>
                <a:ea typeface="楷体" panose="02010609060101010101" pitchFamily="49" charset="-122"/>
              </a:rPr>
              <a:t>    </a:t>
            </a:r>
            <a:r>
              <a:rPr sz="3200" b="1">
                <a:latin typeface="楷体" panose="02010609060101010101" pitchFamily="49" charset="-122"/>
                <a:ea typeface="楷体" panose="02010609060101010101" pitchFamily="49" charset="-122"/>
              </a:rPr>
              <a:t>阿西莫夫（1920-1992），美国著名科幻小说家、科普作家、文学评论家,美国科幻小说黄金时代的代表人物之一，曾获代表科幻文学最高荣誉的雨果奖和星云奖。他发表的科幻小说和科普作品至今已有400多部，是公认的当今美国科幻小说界的泰斗。</a:t>
            </a:r>
            <a:endParaRPr sz="3200" b="1">
              <a:latin typeface="楷体" panose="02010609060101010101" pitchFamily="49" charset="-122"/>
              <a:ea typeface="楷体" panose="02010609060101010101" pitchFamily="49" charset="-122"/>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014460" y="2263775"/>
            <a:ext cx="2160905" cy="3108960"/>
          </a:xfrm>
          <a:prstGeom prst="rect">
            <a:avLst/>
          </a:prstGeom>
          <a:noFill/>
          <a:effectLst>
            <a:outerShdw blurRad="1524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492125"/>
            <a:ext cx="9888220" cy="308419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例如，在</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1986</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年</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1</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月，阿根廷南极研究所宣布在詹姆斯罗斯岛发现了一</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些骨骼化石。</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该岛是离南极海岸</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不远</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的</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一小片</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冰冻陆地，</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非常</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靠近南美的南端。这些骨头毫无疑问属于鸟臀目恐龙。</a:t>
            </a:r>
            <a:r>
              <a:rPr lang="zh-CN" altLang="en-US" sz="3200" b="1">
                <a:solidFill>
                  <a:prstClr val="black"/>
                </a:solidFill>
                <a:latin typeface="宋体" panose="02010600030101010101" pitchFamily="2" charset="-122"/>
                <a:ea typeface="宋体" panose="02010600030101010101" pitchFamily="2" charset="-122"/>
                <a:sym typeface="+mn-ea"/>
              </a:rPr>
              <a:t> </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“不远”“一小片”“非常”准确、严密地写出了发现恐龙化石的地点，加强了示例的真实性，令人信服。</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所有</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陆地</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似乎</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都处在热带和温带环境内，所以恐龙可以在泛大陆的不同地区舒适地生活。 </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“似乎”一词表示推测，体现了说明文语言的准确性。“舒适”一词形象生动地说明早期的气候与地理环境很适合恐龙的生存。</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492125"/>
            <a:ext cx="9888220" cy="308419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在</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四十多亿年的地球发展史中，泛大陆形成和分裂过多次，最后一次完</a:t>
            </a:r>
            <a:r>
              <a:rPr lang="zh-CN" altLang="en-US" sz="3200" b="1" smtClean="0">
                <a:solidFill>
                  <a:prstClr val="black"/>
                </a:solidFill>
                <a:latin typeface="华文楷体" panose="02010600040101010101" charset="-122"/>
                <a:ea typeface="华文楷体" panose="02010600040101010101" charset="-122"/>
                <a:cs typeface="华文楷体" panose="02010600040101010101" charset="-122"/>
                <a:sym typeface="+mn-ea"/>
              </a:rPr>
              <a:t>整的泛</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大陆</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大约</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是在</a:t>
            </a:r>
            <a:r>
              <a:rPr lang="en-US" altLang="zh-CN" sz="3200" b="1">
                <a:solidFill>
                  <a:prstClr val="black"/>
                </a:solidFill>
                <a:latin typeface="华文楷体" panose="02010600040101010101" charset="-122"/>
                <a:ea typeface="华文楷体" panose="02010600040101010101" charset="-122"/>
                <a:cs typeface="华文楷体" panose="02010600040101010101" charset="-122"/>
                <a:sym typeface="+mn-ea"/>
              </a:rPr>
              <a:t>2.25</a:t>
            </a:r>
            <a:r>
              <a:rPr lang="zh-CN" altLang="en-US" sz="3200" b="1">
                <a:solidFill>
                  <a:prstClr val="black"/>
                </a:solidFill>
                <a:latin typeface="华文楷体" panose="02010600040101010101" charset="-122"/>
                <a:ea typeface="华文楷体" panose="02010600040101010101" charset="-122"/>
                <a:cs typeface="华文楷体" panose="02010600040101010101" charset="-122"/>
                <a:sym typeface="+mn-ea"/>
              </a:rPr>
              <a:t>亿年前形成的。这个泛大陆存在了数百万年以后，又开始显示出破裂的迹象。</a:t>
            </a: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“大约”一词表示推测，因为年代久远，所以不可能用确定的数字。这体现了说明文语言的准确性。</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33095"/>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在</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过去的</a:t>
            </a:r>
            <a:r>
              <a:rPr lang="en-US" altLang="zh-CN" sz="3200" b="1">
                <a:solidFill>
                  <a:schemeClr val="tx1"/>
                </a:solidFill>
                <a:latin typeface="华文楷体" panose="02010600040101010101" charset="-122"/>
                <a:ea typeface="华文楷体" panose="02010600040101010101" charset="-122"/>
                <a:cs typeface="华文楷体" panose="02010600040101010101" charset="-122"/>
                <a:sym typeface="+mn-ea"/>
              </a:rPr>
              <a:t>9</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年里，科学家们</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一直</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对</a:t>
            </a:r>
            <a:r>
              <a:rPr lang="en-US" altLang="zh-CN" sz="3200" b="1">
                <a:solidFill>
                  <a:schemeClr val="tx1"/>
                </a:solidFill>
                <a:latin typeface="华文楷体" panose="02010600040101010101" charset="-122"/>
                <a:ea typeface="华文楷体" panose="02010600040101010101" charset="-122"/>
                <a:cs typeface="华文楷体" panose="02010600040101010101" charset="-122"/>
                <a:sym typeface="+mn-ea"/>
              </a:rPr>
              <a:t>6 500</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万年前恐龙灭绝的一个新观点</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争论不休</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，这个问题最终</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也许</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会得到解决。</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88160" y="171450"/>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2923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010920" y="3427095"/>
            <a:ext cx="10234295" cy="330327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“一直”表现了科学家们锲而不舍的精神。“争论</a:t>
            </a:r>
            <a:r>
              <a:rPr lang="zh-CN" altLang="en-US" sz="3200" b="1" smtClean="0">
                <a:solidFill>
                  <a:schemeClr val="tx1"/>
                </a:solidFill>
                <a:latin typeface="楷体" panose="02010609060101010101" pitchFamily="49" charset="-122"/>
                <a:ea typeface="楷体" panose="02010609060101010101" pitchFamily="49" charset="-122"/>
                <a:sym typeface="+mn-ea"/>
              </a:rPr>
              <a:t>不休</a:t>
            </a:r>
            <a:r>
              <a:rPr lang="zh-CN" altLang="en-US" sz="3200" b="1">
                <a:solidFill>
                  <a:schemeClr val="tx1"/>
                </a:solidFill>
                <a:latin typeface="楷体" panose="02010609060101010101" pitchFamily="49" charset="-122"/>
                <a:ea typeface="楷体" panose="02010609060101010101" pitchFamily="49" charset="-122"/>
                <a:sym typeface="+mn-ea"/>
              </a:rPr>
              <a:t>”一词写出了科学家们严谨求实的科学态度和勇于探索的科学精神。“也许”表示推测，说明现在的结论只是大胆的推测，目前还没有十分确凿的证据，体现了说明文语言的准确性。</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sym typeface="+mn-ea"/>
              </a:rPr>
              <a:t>一</a:t>
            </a:r>
            <a:r>
              <a:rPr lang="zh-CN" altLang="en-US" sz="3200" b="1">
                <a:solidFill>
                  <a:schemeClr val="tx1"/>
                </a:solidFill>
                <a:latin typeface="华文楷体" panose="02010600040101010101" charset="-122"/>
                <a:ea typeface="华文楷体" panose="02010600040101010101" charset="-122"/>
                <a:sym typeface="+mn-ea"/>
              </a:rPr>
              <a:t>些人认为，这</a:t>
            </a:r>
            <a:r>
              <a:rPr lang="zh-CN" altLang="en-US" sz="3200" b="1">
                <a:solidFill>
                  <a:srgbClr val="FF0000"/>
                </a:solidFill>
                <a:latin typeface="华文楷体" panose="02010600040101010101" charset="-122"/>
                <a:ea typeface="华文楷体" panose="02010600040101010101" charset="-122"/>
                <a:sym typeface="+mn-ea"/>
              </a:rPr>
              <a:t>可能</a:t>
            </a:r>
            <a:r>
              <a:rPr lang="zh-CN" altLang="en-US" sz="3200" b="1">
                <a:solidFill>
                  <a:schemeClr val="tx1"/>
                </a:solidFill>
                <a:latin typeface="华文楷体" panose="02010600040101010101" charset="-122"/>
                <a:ea typeface="华文楷体" panose="02010600040101010101" charset="-122"/>
                <a:sym typeface="+mn-ea"/>
              </a:rPr>
              <a:t>是一个巨大的小行星或彗星撞击地球的结果。</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“可能”表示推测，并不完全肯定，体现了说明文语言的准确性。</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金</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刚石的形成与此相同。金刚石中的碳原子被挤压得异常紧密，它们同样存在一个向外扩散并且恢复为普通碳的趋势。</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在通常条件下，</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这也需要数百万年。</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“在通常条件下</a:t>
            </a:r>
            <a:r>
              <a:rPr lang="zh-CN" altLang="en-US" sz="3200" b="1" smtClean="0">
                <a:solidFill>
                  <a:schemeClr val="tx1"/>
                </a:solidFill>
                <a:latin typeface="楷体" panose="02010609060101010101" pitchFamily="49" charset="-122"/>
                <a:ea typeface="楷体" panose="02010609060101010101" pitchFamily="49" charset="-122"/>
                <a:sym typeface="+mn-ea"/>
              </a:rPr>
              <a:t>”起</a:t>
            </a:r>
            <a:r>
              <a:rPr lang="zh-CN" altLang="en-US" sz="3200" b="1">
                <a:solidFill>
                  <a:schemeClr val="tx1"/>
                </a:solidFill>
                <a:latin typeface="楷体" panose="02010609060101010101" pitchFamily="49" charset="-122"/>
                <a:ea typeface="楷体" panose="02010609060101010101" pitchFamily="49" charset="-122"/>
                <a:sym typeface="+mn-ea"/>
              </a:rPr>
              <a:t>到了限制作用，将特殊情况排除在外，体现了说明文语言的准确性。</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sym typeface="+mn-ea"/>
              </a:rPr>
              <a:t>他</a:t>
            </a:r>
            <a:r>
              <a:rPr lang="zh-CN" altLang="en-US" sz="3200" b="1">
                <a:solidFill>
                  <a:schemeClr val="tx1"/>
                </a:solidFill>
                <a:latin typeface="华文楷体" panose="02010600040101010101" charset="-122"/>
                <a:ea typeface="华文楷体" panose="02010600040101010101" charset="-122"/>
                <a:sym typeface="+mn-ea"/>
              </a:rPr>
              <a:t>们</a:t>
            </a:r>
            <a:r>
              <a:rPr lang="zh-CN" altLang="en-US" sz="3200" b="1">
                <a:solidFill>
                  <a:srgbClr val="FF0000"/>
                </a:solidFill>
                <a:latin typeface="华文楷体" panose="02010600040101010101" charset="-122"/>
                <a:ea typeface="华文楷体" panose="02010600040101010101" charset="-122"/>
                <a:sym typeface="+mn-ea"/>
              </a:rPr>
              <a:t>确实</a:t>
            </a:r>
            <a:r>
              <a:rPr lang="zh-CN" altLang="en-US" sz="3200" b="1">
                <a:solidFill>
                  <a:schemeClr val="tx1"/>
                </a:solidFill>
                <a:latin typeface="华文楷体" panose="02010600040101010101" charset="-122"/>
                <a:ea typeface="华文楷体" panose="02010600040101010101" charset="-122"/>
                <a:sym typeface="+mn-ea"/>
              </a:rPr>
              <a:t>检测到了在斯石英中存在的一种原子排列。</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“确实”一词充分肯</a:t>
            </a:r>
            <a:r>
              <a:rPr lang="zh-CN" altLang="en-US" sz="3200" b="1" smtClean="0">
                <a:solidFill>
                  <a:schemeClr val="tx1"/>
                </a:solidFill>
                <a:latin typeface="楷体" panose="02010609060101010101" pitchFamily="49" charset="-122"/>
                <a:ea typeface="楷体" panose="02010609060101010101" pitchFamily="49" charset="-122"/>
                <a:sym typeface="+mn-ea"/>
              </a:rPr>
              <a:t>定了科</a:t>
            </a:r>
            <a:r>
              <a:rPr lang="zh-CN" altLang="en-US" sz="3200" b="1">
                <a:solidFill>
                  <a:schemeClr val="tx1"/>
                </a:solidFill>
                <a:latin typeface="楷体" panose="02010609060101010101" pitchFamily="49" charset="-122"/>
                <a:ea typeface="楷体" panose="02010609060101010101" pitchFamily="49" charset="-122"/>
                <a:sym typeface="+mn-ea"/>
              </a:rPr>
              <a:t>学家们的检测结果，语言准确、严谨。</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1357630" y="687070"/>
            <a:ext cx="9464675" cy="2648585"/>
          </a:xfrm>
          <a:prstGeom prst="roundRect">
            <a:avLst/>
          </a:prstGeom>
          <a:no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b="1" smtClean="0">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altLang="en-US" sz="3200" b="1" smtClean="0">
                <a:solidFill>
                  <a:schemeClr val="tx1"/>
                </a:solidFill>
                <a:latin typeface="华文楷体" panose="02010600040101010101" charset="-122"/>
                <a:ea typeface="华文楷体" panose="02010600040101010101" charset="-122"/>
                <a:cs typeface="华文楷体" panose="02010600040101010101" charset="-122"/>
                <a:sym typeface="+mn-ea"/>
              </a:rPr>
              <a:t>斯</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石英</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并不</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十分稳定，原子之间靠得太近</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以至于</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它们又出现相互排斥的趋势，</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最后</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又变为普通沙子。</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40" name="心形 39"/>
          <p:cNvSpPr/>
          <p:nvPr>
            <p:custDataLst>
              <p:tags r:id="rId3"/>
            </p:custDataLst>
          </p:nvPr>
        </p:nvSpPr>
        <p:spPr>
          <a:xfrm rot="20760000">
            <a:off x="1788160" y="225425"/>
            <a:ext cx="860425" cy="71437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57630" y="4163695"/>
            <a:ext cx="9683750" cy="1870710"/>
          </a:xfrm>
          <a:prstGeom prst="roundRect">
            <a:avLst/>
          </a:prstGeom>
          <a:solidFill>
            <a:srgbClr val="F7B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3200">
                <a:solidFill>
                  <a:schemeClr val="tx1"/>
                </a:solidFill>
                <a:latin typeface="华文楷体" panose="02010600040101010101" charset="-122"/>
                <a:ea typeface="华文楷体" panose="02010600040101010101" charset="-122"/>
                <a:cs typeface="华文楷体" panose="02010600040101010101" charset="-122"/>
              </a:rPr>
              <a:t>·</a:t>
            </a:r>
            <a:r>
              <a:rPr lang="zh-CN" altLang="en-US" sz="3200" b="1">
                <a:solidFill>
                  <a:schemeClr val="tx1"/>
                </a:solidFill>
                <a:latin typeface="楷体" panose="02010609060101010101" pitchFamily="49" charset="-122"/>
                <a:ea typeface="楷体" panose="02010609060101010101" pitchFamily="49" charset="-122"/>
                <a:sym typeface="+mn-ea"/>
              </a:rPr>
              <a:t>“并不”“以至于”“最后”等词语，增强了句子间的逻辑效果，使意思层层推进。</a:t>
            </a:r>
            <a:endParaRPr lang="zh-CN" altLang="en-US" sz="3200" b="1">
              <a:solidFill>
                <a:schemeClr val="tx1"/>
              </a:solidFill>
              <a:latin typeface="楷体" panose="02010609060101010101" pitchFamily="49" charset="-122"/>
              <a:ea typeface="楷体" panose="02010609060101010101" pitchFamily="49" charset="-122"/>
              <a:cs typeface="华文楷体" panose="02010600040101010101"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心形 5"/>
          <p:cNvSpPr/>
          <p:nvPr>
            <p:custDataLst>
              <p:tags r:id="rId2"/>
            </p:custDataLst>
          </p:nvPr>
        </p:nvSpPr>
        <p:spPr>
          <a:xfrm>
            <a:off x="9185275" y="314071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custDataLst>
              <p:tags r:id="rId3"/>
            </p:custDataLst>
          </p:nvPr>
        </p:nvSpPr>
        <p:spPr>
          <a:xfrm>
            <a:off x="7710170" y="283781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custDataLst>
              <p:tags r:id="rId4"/>
            </p:custDataLst>
          </p:nvPr>
        </p:nvSpPr>
        <p:spPr>
          <a:xfrm>
            <a:off x="9338945" y="407860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3"/>
          <p:cNvSpPr>
            <a:spLocks noGrp="1"/>
          </p:cNvSpPr>
          <p:nvPr>
            <p:custDataLst>
              <p:tags r:id="rId5"/>
            </p:custDataLst>
          </p:nvPr>
        </p:nvSpPr>
        <p:spPr>
          <a:xfrm>
            <a:off x="2814955" y="1544955"/>
            <a:ext cx="7546340" cy="2533650"/>
          </a:xfrm>
          <a:prstGeom prst="rect">
            <a:avLst/>
          </a:prstGeom>
          <a:ln>
            <a:noFill/>
          </a:ln>
        </p:spPr>
        <p:txBody>
          <a:bodyPr vert="horz" lIns="90000" tIns="46800" rIns="90000" bIns="46800" rtlCol="0" anchor="ctr" anchorCtr="0"/>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rPr>
              <a:t>延伸拓展，比较阅读</a:t>
            </a:r>
            <a:endPar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966470" y="1831975"/>
            <a:ext cx="10733405" cy="4705985"/>
          </a:xfrm>
          <a:prstGeom prst="roundRect">
            <a:avLst/>
          </a:prstGeom>
          <a:solidFill>
            <a:srgbClr val="F5EAD6"/>
          </a:solid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心形 39"/>
          <p:cNvSpPr/>
          <p:nvPr>
            <p:custDataLst>
              <p:tags r:id="rId3"/>
            </p:custDataLst>
          </p:nvPr>
        </p:nvSpPr>
        <p:spPr>
          <a:xfrm rot="20760000">
            <a:off x="1390015" y="1531620"/>
            <a:ext cx="860425" cy="74104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a:solidFill>
            <a:srgbClr val="F7B8A9"/>
          </a:solidFill>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6"/>
            </p:custDataLst>
          </p:nvPr>
        </p:nvSpPr>
        <p:spPr>
          <a:xfrm>
            <a:off x="11399520" y="152400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60170" y="586105"/>
            <a:ext cx="9544685" cy="583565"/>
          </a:xfrm>
          <a:prstGeom prst="rect">
            <a:avLst/>
          </a:prstGeom>
          <a:noFill/>
        </p:spPr>
        <p:txBody>
          <a:bodyPr wrap="none" rtlCol="0" anchor="t">
            <a:spAutoFit/>
          </a:bodyPr>
          <a:lstStyle/>
          <a:p>
            <a:pPr indent="0"/>
            <a:r>
              <a:rPr lang="zh-CN" altLang="en-US" sz="3200" b="1" smtClean="0">
                <a:latin typeface="华文楷体" panose="02010600040101010101" charset="-122"/>
                <a:ea typeface="华文楷体" panose="02010600040101010101" charset="-122"/>
                <a:sym typeface="+mn-ea"/>
              </a:rPr>
              <a:t>比较《被压扁的沙子》与</a:t>
            </a:r>
            <a:r>
              <a:rPr lang="en-US" altLang="zh-CN" sz="3200" b="1" smtClean="0">
                <a:latin typeface="华文楷体" panose="02010600040101010101" charset="-122"/>
                <a:ea typeface="华文楷体" panose="02010600040101010101" charset="-122"/>
                <a:sym typeface="+mn-ea"/>
              </a:rPr>
              <a:t>《</a:t>
            </a:r>
            <a:r>
              <a:rPr lang="zh-CN" altLang="en-US" sz="3200" b="1">
                <a:latin typeface="华文楷体" panose="02010600040101010101" charset="-122"/>
                <a:ea typeface="华文楷体" panose="02010600040101010101" charset="-122"/>
                <a:sym typeface="+mn-ea"/>
              </a:rPr>
              <a:t>恐龙无处不有</a:t>
            </a:r>
            <a:r>
              <a:rPr lang="en-US" altLang="zh-CN" sz="3200" b="1" smtClean="0">
                <a:latin typeface="华文楷体" panose="02010600040101010101" charset="-122"/>
                <a:ea typeface="华文楷体" panose="02010600040101010101" charset="-122"/>
                <a:sym typeface="+mn-ea"/>
              </a:rPr>
              <a:t>》</a:t>
            </a:r>
            <a:r>
              <a:rPr lang="zh-CN" altLang="en-US" sz="3200" b="1" smtClean="0">
                <a:latin typeface="华文楷体" panose="02010600040101010101" charset="-122"/>
                <a:ea typeface="华文楷体" panose="02010600040101010101" charset="-122"/>
                <a:sym typeface="+mn-ea"/>
              </a:rPr>
              <a:t>的异同。</a:t>
            </a:r>
            <a:endParaRPr lang="zh-CN" altLang="en-US" sz="3200">
              <a:latin typeface="华文楷体" panose="02010600040101010101" charset="-122"/>
              <a:ea typeface="华文楷体" panose="02010600040101010101" charset="-122"/>
            </a:endParaRPr>
          </a:p>
        </p:txBody>
      </p:sp>
      <p:graphicFrame>
        <p:nvGraphicFramePr>
          <p:cNvPr id="10" name="表格 9"/>
          <p:cNvGraphicFramePr>
            <a:graphicFrameLocks noGrp="1"/>
          </p:cNvGraphicFramePr>
          <p:nvPr>
            <p:custDataLst>
              <p:tags r:id="rId17"/>
            </p:custDataLst>
          </p:nvPr>
        </p:nvGraphicFramePr>
        <p:xfrm>
          <a:off x="1274059" y="2057162"/>
          <a:ext cx="10029825" cy="4363720"/>
        </p:xfrm>
        <a:graphic>
          <a:graphicData uri="http://schemas.openxmlformats.org/drawingml/2006/table">
            <a:tbl>
              <a:tblPr/>
              <a:tblGrid>
                <a:gridCol w="1885315"/>
                <a:gridCol w="4011930"/>
                <a:gridCol w="4132580"/>
              </a:tblGrid>
              <a:tr h="715645">
                <a:tc>
                  <a:txBody>
                    <a:bodyPr wrap="square"/>
                    <a:lstStyle/>
                    <a:p>
                      <a:endParaRPr lang="zh-CN" altLang="en-US" sz="1400"/>
                    </a:p>
                  </a:txBody>
                  <a:tcPr vert="horz">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290">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4925">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670">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gridSpan="3">
                  <a:txBody>
                    <a:bodyPr wrap="square"/>
                    <a:lstStyle/>
                    <a:p>
                      <a:endParaRPr lang="zh-CN" altLang="en-US" sz="1400"/>
                    </a:p>
                  </a:txBody>
                  <a:tcPr vert="horz">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a:spLocks noChangeArrowheads="1"/>
          </p:cNvSpPr>
          <p:nvPr/>
        </p:nvSpPr>
        <p:spPr bwMode="auto">
          <a:xfrm>
            <a:off x="7197725" y="2128600"/>
            <a:ext cx="31432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被</a:t>
            </a:r>
            <a:r>
              <a:rPr lang="zh-CN" altLang="en-US" sz="3200" b="1">
                <a:latin typeface="楷体" panose="02010609060101010101" pitchFamily="49" charset="-122"/>
                <a:ea typeface="楷体" panose="02010609060101010101" pitchFamily="49" charset="-122"/>
              </a:rPr>
              <a:t>压扁的沙</a:t>
            </a:r>
            <a:r>
              <a:rPr lang="zh-CN" altLang="en-US" sz="3200" b="1" smtClean="0">
                <a:latin typeface="楷体" panose="02010609060101010101" pitchFamily="49" charset="-122"/>
                <a:ea typeface="楷体" panose="02010609060101010101" pitchFamily="49" charset="-122"/>
              </a:rPr>
              <a:t>子</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12" name="TextBox 11"/>
          <p:cNvSpPr txBox="1">
            <a:spLocks noChangeArrowheads="1"/>
          </p:cNvSpPr>
          <p:nvPr/>
        </p:nvSpPr>
        <p:spPr bwMode="auto">
          <a:xfrm>
            <a:off x="3242945" y="2128520"/>
            <a:ext cx="36696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恐</a:t>
            </a:r>
            <a:r>
              <a:rPr lang="zh-CN" altLang="en-US" sz="3200" b="1">
                <a:latin typeface="楷体" panose="02010609060101010101" pitchFamily="49" charset="-122"/>
                <a:ea typeface="楷体" panose="02010609060101010101" pitchFamily="49" charset="-122"/>
              </a:rPr>
              <a:t>龙无处</a:t>
            </a:r>
            <a:r>
              <a:rPr lang="zh-CN" altLang="en-US" sz="3200" b="1" smtClean="0">
                <a:latin typeface="楷体" panose="02010609060101010101" pitchFamily="49" charset="-122"/>
                <a:ea typeface="楷体" panose="02010609060101010101" pitchFamily="49" charset="-122"/>
              </a:rPr>
              <a:t>不有</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18" name="矩形 12"/>
          <p:cNvSpPr>
            <a:spLocks noChangeArrowheads="1"/>
          </p:cNvSpPr>
          <p:nvPr/>
        </p:nvSpPr>
        <p:spPr bwMode="auto">
          <a:xfrm>
            <a:off x="1312903" y="3052525"/>
            <a:ext cx="18161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说明内容</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19" name="矩形 18"/>
          <p:cNvSpPr>
            <a:spLocks noChangeArrowheads="1"/>
          </p:cNvSpPr>
          <p:nvPr/>
        </p:nvSpPr>
        <p:spPr bwMode="auto">
          <a:xfrm>
            <a:off x="3109595" y="2712085"/>
            <a:ext cx="415925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latin typeface="楷体" panose="02010609060101010101" pitchFamily="49" charset="-122"/>
                <a:ea typeface="楷体" panose="02010609060101010101" pitchFamily="49" charset="-122"/>
              </a:rPr>
              <a:t>从恐龙化石遍布全球的角度来谈大陆板块的移</a:t>
            </a:r>
            <a:r>
              <a:rPr lang="zh-CN" altLang="en-US" sz="2800" b="1" smtClean="0">
                <a:latin typeface="楷体" panose="02010609060101010101" pitchFamily="49" charset="-122"/>
                <a:ea typeface="楷体" panose="02010609060101010101" pitchFamily="49" charset="-122"/>
              </a:rPr>
              <a:t>动</a:t>
            </a:r>
            <a:endParaRPr lang="zh-CN" altLang="en-US" sz="2800" b="1">
              <a:latin typeface="楷体" panose="02010609060101010101" pitchFamily="49" charset="-122"/>
              <a:ea typeface="楷体" panose="02010609060101010101" pitchFamily="49" charset="-122"/>
            </a:endParaRPr>
          </a:p>
        </p:txBody>
      </p:sp>
      <p:sp>
        <p:nvSpPr>
          <p:cNvPr id="24" name="矩形 23"/>
          <p:cNvSpPr>
            <a:spLocks noChangeArrowheads="1"/>
          </p:cNvSpPr>
          <p:nvPr/>
        </p:nvSpPr>
        <p:spPr bwMode="auto">
          <a:xfrm>
            <a:off x="7197090" y="2737485"/>
            <a:ext cx="42703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mtClean="0">
                <a:latin typeface="楷体" panose="02010609060101010101" pitchFamily="49" charset="-122"/>
                <a:ea typeface="楷体" panose="02010609060101010101" pitchFamily="49" charset="-122"/>
              </a:rPr>
              <a:t>从</a:t>
            </a:r>
            <a:r>
              <a:rPr lang="zh-CN" altLang="en-US" sz="2400" b="1">
                <a:latin typeface="楷体" panose="02010609060101010101" pitchFamily="49" charset="-122"/>
                <a:ea typeface="楷体" panose="02010609060101010101" pitchFamily="49" charset="-122"/>
              </a:rPr>
              <a:t>探究斯石英的分布推断恐龙灭绝的原因是撞</a:t>
            </a:r>
            <a:r>
              <a:rPr lang="zh-CN" altLang="en-US" sz="2400" b="1" smtClean="0">
                <a:latin typeface="楷体" panose="02010609060101010101" pitchFamily="49" charset="-122"/>
                <a:ea typeface="楷体" panose="02010609060101010101" pitchFamily="49" charset="-122"/>
              </a:rPr>
              <a:t>击</a:t>
            </a:r>
            <a:r>
              <a:rPr lang="zh-CN" altLang="en-US" sz="2400" b="1">
                <a:latin typeface="楷体" panose="02010609060101010101" pitchFamily="49" charset="-122"/>
                <a:ea typeface="楷体" panose="02010609060101010101" pitchFamily="49" charset="-122"/>
              </a:rPr>
              <a:t>造</a:t>
            </a:r>
            <a:r>
              <a:rPr lang="zh-CN" altLang="en-US" sz="2400" b="1" smtClean="0">
                <a:latin typeface="楷体" panose="02010609060101010101" pitchFamily="49" charset="-122"/>
                <a:ea typeface="楷体" panose="02010609060101010101" pitchFamily="49" charset="-122"/>
              </a:rPr>
              <a:t>成的</a:t>
            </a:r>
            <a:endParaRPr lang="zh-CN" altLang="en-US" sz="2400" b="1">
              <a:latin typeface="楷体" panose="02010609060101010101" pitchFamily="49" charset="-122"/>
              <a:ea typeface="楷体" panose="02010609060101010101" pitchFamily="49" charset="-122"/>
            </a:endParaRPr>
          </a:p>
        </p:txBody>
      </p:sp>
      <p:sp>
        <p:nvSpPr>
          <p:cNvPr id="25" name="矩形 17"/>
          <p:cNvSpPr>
            <a:spLocks noChangeArrowheads="1"/>
          </p:cNvSpPr>
          <p:nvPr/>
        </p:nvSpPr>
        <p:spPr bwMode="auto">
          <a:xfrm>
            <a:off x="1359893" y="4054872"/>
            <a:ext cx="18161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说明顺序</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26" name="TextBox 19"/>
          <p:cNvSpPr txBox="1">
            <a:spLocks noChangeArrowheads="1"/>
          </p:cNvSpPr>
          <p:nvPr/>
        </p:nvSpPr>
        <p:spPr bwMode="auto">
          <a:xfrm>
            <a:off x="3243580" y="3839210"/>
            <a:ext cx="80022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latin typeface="楷体" panose="02010609060101010101" pitchFamily="49" charset="-122"/>
                <a:ea typeface="楷体" panose="02010609060101010101" pitchFamily="49" charset="-122"/>
              </a:rPr>
              <a:t>两篇文</a:t>
            </a:r>
            <a:r>
              <a:rPr lang="zh-CN" altLang="en-US" sz="2400" b="1" smtClean="0">
                <a:latin typeface="楷体" panose="02010609060101010101" pitchFamily="49" charset="-122"/>
                <a:ea typeface="楷体" panose="02010609060101010101" pitchFamily="49" charset="-122"/>
              </a:rPr>
              <a:t>章的说明顺序都是逻</a:t>
            </a:r>
            <a:r>
              <a:rPr lang="zh-CN" altLang="en-US" sz="2400" b="1">
                <a:latin typeface="楷体" panose="02010609060101010101" pitchFamily="49" charset="-122"/>
                <a:ea typeface="楷体" panose="02010609060101010101" pitchFamily="49" charset="-122"/>
              </a:rPr>
              <a:t>辑顺</a:t>
            </a:r>
            <a:r>
              <a:rPr lang="zh-CN" altLang="en-US" sz="2400" b="1" smtClean="0">
                <a:latin typeface="楷体" panose="02010609060101010101" pitchFamily="49" charset="-122"/>
                <a:ea typeface="楷体" panose="02010609060101010101" pitchFamily="49" charset="-122"/>
              </a:rPr>
              <a:t>序，运</a:t>
            </a:r>
            <a:r>
              <a:rPr lang="zh-CN" altLang="en-US" sz="2400" b="1">
                <a:latin typeface="楷体" panose="02010609060101010101" pitchFamily="49" charset="-122"/>
                <a:ea typeface="楷体" panose="02010609060101010101" pitchFamily="49" charset="-122"/>
              </a:rPr>
              <a:t>用“科学发现→观点产生→科学研究→印证观点”的顺</a:t>
            </a:r>
            <a:r>
              <a:rPr lang="zh-CN" altLang="en-US" sz="2400" b="1" smtClean="0">
                <a:latin typeface="楷体" panose="02010609060101010101" pitchFamily="49" charset="-122"/>
                <a:ea typeface="楷体" panose="02010609060101010101" pitchFamily="49" charset="-122"/>
              </a:rPr>
              <a:t>序，说</a:t>
            </a:r>
            <a:r>
              <a:rPr lang="zh-CN" altLang="en-US" sz="2400" b="1">
                <a:latin typeface="楷体" panose="02010609060101010101" pitchFamily="49" charset="-122"/>
                <a:ea typeface="楷体" panose="02010609060101010101" pitchFamily="49" charset="-122"/>
              </a:rPr>
              <a:t>明事理。这是一种追本溯源、由因到果的逻</a:t>
            </a:r>
            <a:r>
              <a:rPr lang="zh-CN" altLang="en-US" sz="2400" b="1" smtClean="0">
                <a:latin typeface="楷体" panose="02010609060101010101" pitchFamily="49" charset="-122"/>
                <a:ea typeface="楷体" panose="02010609060101010101" pitchFamily="49" charset="-122"/>
              </a:rPr>
              <a:t>辑顺序</a:t>
            </a:r>
            <a:endParaRPr lang="zh-CN" altLang="en-US" sz="2400" b="1">
              <a:latin typeface="楷体" panose="02010609060101010101" pitchFamily="49" charset="-122"/>
              <a:ea typeface="楷体" panose="02010609060101010101" pitchFamily="49" charset="-122"/>
            </a:endParaRPr>
          </a:p>
        </p:txBody>
      </p:sp>
      <p:sp>
        <p:nvSpPr>
          <p:cNvPr id="27" name="矩形 21"/>
          <p:cNvSpPr>
            <a:spLocks noChangeArrowheads="1"/>
          </p:cNvSpPr>
          <p:nvPr/>
        </p:nvSpPr>
        <p:spPr bwMode="auto">
          <a:xfrm>
            <a:off x="1359893" y="5152787"/>
            <a:ext cx="18161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说明语言</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28" name="矩形 27"/>
          <p:cNvSpPr>
            <a:spLocks noChangeArrowheads="1"/>
          </p:cNvSpPr>
          <p:nvPr/>
        </p:nvSpPr>
        <p:spPr bwMode="auto">
          <a:xfrm>
            <a:off x="3629660" y="5153025"/>
            <a:ext cx="70821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smtClean="0">
                <a:latin typeface="楷体" panose="02010609060101010101" pitchFamily="49" charset="-122"/>
                <a:ea typeface="楷体" panose="02010609060101010101" pitchFamily="49" charset="-122"/>
              </a:rPr>
              <a:t>都</a:t>
            </a:r>
            <a:r>
              <a:rPr lang="zh-CN" altLang="en-US" sz="3200" b="1">
                <a:latin typeface="楷体" panose="02010609060101010101" pitchFamily="49" charset="-122"/>
                <a:ea typeface="楷体" panose="02010609060101010101" pitchFamily="49" charset="-122"/>
              </a:rPr>
              <a:t>准确简</a:t>
            </a:r>
            <a:r>
              <a:rPr lang="zh-CN" altLang="en-US" sz="3200" b="1" smtClean="0">
                <a:latin typeface="楷体" panose="02010609060101010101" pitchFamily="49" charset="-122"/>
                <a:ea typeface="楷体" panose="02010609060101010101" pitchFamily="49" charset="-122"/>
              </a:rPr>
              <a:t>练，浅</a:t>
            </a:r>
            <a:r>
              <a:rPr lang="zh-CN" altLang="en-US" sz="3200" b="1">
                <a:latin typeface="楷体" panose="02010609060101010101" pitchFamily="49" charset="-122"/>
                <a:ea typeface="楷体" panose="02010609060101010101" pitchFamily="49" charset="-122"/>
              </a:rPr>
              <a:t>显易</a:t>
            </a:r>
            <a:r>
              <a:rPr lang="zh-CN" altLang="en-US" sz="3200" b="1" smtClean="0">
                <a:latin typeface="楷体" panose="02010609060101010101" pitchFamily="49" charset="-122"/>
                <a:ea typeface="楷体" panose="02010609060101010101" pitchFamily="49" charset="-122"/>
              </a:rPr>
              <a:t>懂，幽</a:t>
            </a:r>
            <a:r>
              <a:rPr lang="zh-CN" altLang="en-US" sz="3200" b="1">
                <a:latin typeface="楷体" panose="02010609060101010101" pitchFamily="49" charset="-122"/>
                <a:ea typeface="楷体" panose="02010609060101010101" pitchFamily="49" charset="-122"/>
              </a:rPr>
              <a:t>默风</a:t>
            </a:r>
            <a:r>
              <a:rPr lang="zh-CN" altLang="en-US" sz="3200" b="1" smtClean="0">
                <a:latin typeface="楷体" panose="02010609060101010101" pitchFamily="49" charset="-122"/>
                <a:ea typeface="楷体" panose="02010609060101010101" pitchFamily="49" charset="-122"/>
              </a:rPr>
              <a:t>趣</a:t>
            </a:r>
            <a:endParaRPr lang="zh-CN" altLang="en-US" sz="3200" b="1">
              <a:latin typeface="楷体" panose="02010609060101010101" pitchFamily="49" charset="-122"/>
              <a:ea typeface="楷体" panose="02010609060101010101" pitchFamily="49"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心形 5"/>
          <p:cNvSpPr/>
          <p:nvPr>
            <p:custDataLst>
              <p:tags r:id="rId2"/>
            </p:custDataLst>
          </p:nvPr>
        </p:nvSpPr>
        <p:spPr>
          <a:xfrm>
            <a:off x="9185275" y="314071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custDataLst>
              <p:tags r:id="rId3"/>
            </p:custDataLst>
          </p:nvPr>
        </p:nvSpPr>
        <p:spPr>
          <a:xfrm>
            <a:off x="7710170" y="283781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custDataLst>
              <p:tags r:id="rId4"/>
            </p:custDataLst>
          </p:nvPr>
        </p:nvSpPr>
        <p:spPr>
          <a:xfrm>
            <a:off x="9338945" y="407860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3"/>
          <p:cNvSpPr>
            <a:spLocks noGrp="1"/>
          </p:cNvSpPr>
          <p:nvPr>
            <p:custDataLst>
              <p:tags r:id="rId5"/>
            </p:custDataLst>
          </p:nvPr>
        </p:nvSpPr>
        <p:spPr>
          <a:xfrm>
            <a:off x="2620010" y="1722755"/>
            <a:ext cx="7546340" cy="2533650"/>
          </a:xfrm>
          <a:prstGeom prst="rect">
            <a:avLst/>
          </a:prstGeom>
          <a:ln>
            <a:noFill/>
          </a:ln>
        </p:spPr>
        <p:txBody>
          <a:bodyPr vert="horz" lIns="90000" tIns="46800" rIns="90000" bIns="46800" rtlCol="0" anchor="ctr" anchorCtr="0"/>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rPr>
              <a:t>跳读课文，筛选主要信息</a:t>
            </a:r>
            <a:endPar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619760" y="585470"/>
            <a:ext cx="11293475" cy="5952490"/>
          </a:xfrm>
          <a:prstGeom prst="roundRect">
            <a:avLst/>
          </a:prstGeom>
          <a:solidFill>
            <a:srgbClr val="F5EAD6"/>
          </a:solid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心形 39"/>
          <p:cNvSpPr/>
          <p:nvPr>
            <p:custDataLst>
              <p:tags r:id="rId3"/>
            </p:custDataLst>
          </p:nvPr>
        </p:nvSpPr>
        <p:spPr>
          <a:xfrm rot="20760000">
            <a:off x="1176655" y="376555"/>
            <a:ext cx="860425" cy="74104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a:solidFill>
            <a:srgbClr val="F7B8A9"/>
          </a:solidFill>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6"/>
            </p:custDataLst>
          </p:nvPr>
        </p:nvSpPr>
        <p:spPr>
          <a:xfrm>
            <a:off x="11399520" y="152400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custDataLst>
              <p:tags r:id="rId17"/>
            </p:custDataLst>
          </p:nvPr>
        </p:nvGraphicFramePr>
        <p:xfrm>
          <a:off x="1033780" y="916305"/>
          <a:ext cx="10456545" cy="5105400"/>
        </p:xfrm>
        <a:graphic>
          <a:graphicData uri="http://schemas.openxmlformats.org/drawingml/2006/table">
            <a:tbl>
              <a:tblPr/>
              <a:tblGrid>
                <a:gridCol w="1397635"/>
                <a:gridCol w="4102100"/>
                <a:gridCol w="4956810"/>
              </a:tblGrid>
              <a:tr h="629920">
                <a:tc>
                  <a:txBody>
                    <a:bodyPr wrap="square"/>
                    <a:lstStyle/>
                    <a:p>
                      <a:endParaRPr lang="zh-CN" altLang="en-US" sz="1400"/>
                    </a:p>
                  </a:txBody>
                  <a:tcPr vert="horz">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5480">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2">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5556" name="矩形 6"/>
          <p:cNvSpPr>
            <a:spLocks noChangeArrowheads="1"/>
          </p:cNvSpPr>
          <p:nvPr/>
        </p:nvSpPr>
        <p:spPr bwMode="auto">
          <a:xfrm>
            <a:off x="1255395" y="2931160"/>
            <a:ext cx="10496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说明方法</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65557" name="TextBox 7"/>
          <p:cNvSpPr txBox="1">
            <a:spLocks noChangeArrowheads="1"/>
          </p:cNvSpPr>
          <p:nvPr/>
        </p:nvSpPr>
        <p:spPr bwMode="auto">
          <a:xfrm>
            <a:off x="7055485" y="940435"/>
            <a:ext cx="36563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被</a:t>
            </a:r>
            <a:r>
              <a:rPr lang="zh-CN" altLang="en-US" sz="3200" b="1">
                <a:latin typeface="楷体" panose="02010609060101010101" pitchFamily="49" charset="-122"/>
                <a:ea typeface="楷体" panose="02010609060101010101" pitchFamily="49" charset="-122"/>
              </a:rPr>
              <a:t>压扁的沙</a:t>
            </a:r>
            <a:r>
              <a:rPr lang="zh-CN" altLang="en-US" sz="3200" b="1" smtClean="0">
                <a:latin typeface="楷体" panose="02010609060101010101" pitchFamily="49" charset="-122"/>
                <a:ea typeface="楷体" panose="02010609060101010101" pitchFamily="49" charset="-122"/>
              </a:rPr>
              <a:t>子</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65558" name="TextBox 8"/>
          <p:cNvSpPr txBox="1">
            <a:spLocks noChangeArrowheads="1"/>
          </p:cNvSpPr>
          <p:nvPr/>
        </p:nvSpPr>
        <p:spPr bwMode="auto">
          <a:xfrm>
            <a:off x="2733040" y="940435"/>
            <a:ext cx="35026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恐</a:t>
            </a:r>
            <a:r>
              <a:rPr lang="zh-CN" altLang="en-US" sz="3200" b="1">
                <a:latin typeface="楷体" panose="02010609060101010101" pitchFamily="49" charset="-122"/>
                <a:ea typeface="楷体" panose="02010609060101010101" pitchFamily="49" charset="-122"/>
              </a:rPr>
              <a:t>龙无处</a:t>
            </a:r>
            <a:r>
              <a:rPr lang="zh-CN" altLang="en-US" sz="3200" b="1" smtClean="0">
                <a:latin typeface="楷体" panose="02010609060101010101" pitchFamily="49" charset="-122"/>
                <a:ea typeface="楷体" panose="02010609060101010101" pitchFamily="49" charset="-122"/>
              </a:rPr>
              <a:t>不有</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2" name="TextBox 16"/>
          <p:cNvSpPr txBox="1">
            <a:spLocks noChangeArrowheads="1"/>
          </p:cNvSpPr>
          <p:nvPr/>
        </p:nvSpPr>
        <p:spPr bwMode="auto">
          <a:xfrm>
            <a:off x="2489200" y="1524000"/>
            <a:ext cx="891032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r>
              <a:rPr lang="zh-CN" altLang="en-US" sz="3200" b="1">
                <a:latin typeface="楷体" panose="02010609060101010101" pitchFamily="49" charset="-122"/>
                <a:ea typeface="楷体" panose="02010609060101010101" pitchFamily="49" charset="-122"/>
              </a:rPr>
              <a:t>①</a:t>
            </a:r>
            <a:r>
              <a:rPr lang="zh-CN" altLang="en-US" sz="3200" b="1" smtClean="0">
                <a:latin typeface="楷体" panose="02010609060101010101" pitchFamily="49" charset="-122"/>
                <a:ea typeface="楷体" panose="02010609060101010101" pitchFamily="49" charset="-122"/>
              </a:rPr>
              <a:t>都用了举</a:t>
            </a:r>
            <a:r>
              <a:rPr lang="zh-CN" altLang="en-US" sz="3200" b="1">
                <a:latin typeface="楷体" panose="02010609060101010101" pitchFamily="49" charset="-122"/>
                <a:ea typeface="楷体" panose="02010609060101010101" pitchFamily="49" charset="-122"/>
              </a:rPr>
              <a:t>例</a:t>
            </a:r>
            <a:r>
              <a:rPr lang="zh-CN" altLang="en-US" sz="3200" b="1" smtClean="0">
                <a:latin typeface="楷体" panose="02010609060101010101" pitchFamily="49" charset="-122"/>
                <a:ea typeface="楷体" panose="02010609060101010101" pitchFamily="49" charset="-122"/>
              </a:rPr>
              <a:t>子：</a:t>
            </a:r>
            <a:r>
              <a:rPr lang="en-US" altLang="zh-CN" sz="3200" b="1" smtClean="0">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恐龙无处不有</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列举</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在地球的其他大陆上也都发现有恐龙化石</a:t>
            </a: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，说</a:t>
            </a:r>
            <a:r>
              <a:rPr lang="zh-CN" altLang="en-US" sz="3200" b="1">
                <a:latin typeface="楷体" panose="02010609060101010101" pitchFamily="49" charset="-122"/>
                <a:ea typeface="楷体" panose="02010609060101010101" pitchFamily="49" charset="-122"/>
              </a:rPr>
              <a:t>明</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恐龙确实遍布于世界各地</a:t>
            </a: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；举</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南极也有自己的恐龙、两栖动物和其他在恐龙时代繁盛的植物和动物</a:t>
            </a: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，说</a:t>
            </a:r>
            <a:r>
              <a:rPr lang="zh-CN" altLang="en-US" sz="3200" b="1">
                <a:latin typeface="楷体" panose="02010609060101010101" pitchFamily="49" charset="-122"/>
                <a:ea typeface="楷体" panose="02010609060101010101" pitchFamily="49" charset="-122"/>
              </a:rPr>
              <a:t>明南极不只有恐龙化</a:t>
            </a:r>
            <a:r>
              <a:rPr lang="zh-CN" altLang="en-US" sz="3200" b="1" smtClean="0">
                <a:latin typeface="楷体" panose="02010609060101010101" pitchFamily="49" charset="-122"/>
                <a:ea typeface="楷体" panose="02010609060101010101" pitchFamily="49" charset="-122"/>
              </a:rPr>
              <a:t>石，还</a:t>
            </a:r>
            <a:r>
              <a:rPr lang="zh-CN" altLang="en-US" sz="3200" b="1">
                <a:latin typeface="楷体" panose="02010609060101010101" pitchFamily="49" charset="-122"/>
                <a:ea typeface="楷体" panose="02010609060101010101" pitchFamily="49" charset="-122"/>
              </a:rPr>
              <a:t>有别的。</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被压扁的沙子</a:t>
            </a:r>
            <a:r>
              <a:rPr lang="en-US" altLang="zh-CN" sz="3200" b="1">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中</a:t>
            </a:r>
            <a:r>
              <a:rPr lang="zh-CN" altLang="en-US" sz="3200" b="1">
                <a:latin typeface="楷体" panose="02010609060101010101" pitchFamily="49" charset="-122"/>
                <a:ea typeface="楷体" panose="02010609060101010101" pitchFamily="49" charset="-122"/>
              </a:rPr>
              <a:t>列举</a:t>
            </a:r>
            <a:r>
              <a:rPr lang="en-US" altLang="zh-CN" sz="3200" b="1" smtClean="0">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斯石英与金刚石</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新墨西哥州拉顿地区的岩层</a:t>
            </a: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，证</a:t>
            </a:r>
            <a:r>
              <a:rPr lang="zh-CN" altLang="en-US" sz="3200" b="1">
                <a:latin typeface="楷体" panose="02010609060101010101" pitchFamily="49" charset="-122"/>
                <a:ea typeface="楷体" panose="02010609060101010101" pitchFamily="49" charset="-122"/>
              </a:rPr>
              <a:t>明斯石英是由撞击产生的巨大压力形成</a:t>
            </a:r>
            <a:r>
              <a:rPr lang="zh-CN" altLang="en-US" sz="3200" b="1" smtClean="0">
                <a:latin typeface="楷体" panose="02010609060101010101" pitchFamily="49" charset="-122"/>
                <a:ea typeface="楷体" panose="02010609060101010101" pitchFamily="49" charset="-122"/>
              </a:rPr>
              <a:t>的，从而</a:t>
            </a:r>
            <a:r>
              <a:rPr lang="zh-CN" altLang="en-US" sz="3200" b="1">
                <a:latin typeface="楷体" panose="02010609060101010101" pitchFamily="49" charset="-122"/>
                <a:ea typeface="楷体" panose="02010609060101010101" pitchFamily="49" charset="-122"/>
              </a:rPr>
              <a:t>说明</a:t>
            </a:r>
            <a:r>
              <a:rPr lang="en-US" altLang="zh-CN" sz="3200" b="1" smtClean="0">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恐龙的灭绝是撞击造成的</a:t>
            </a: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6"/>
                                        </p:tgtEl>
                                        <p:attrNameLst>
                                          <p:attrName>style.visibility</p:attrName>
                                        </p:attrNameLst>
                                      </p:cBhvr>
                                      <p:to>
                                        <p:strVal val="visible"/>
                                      </p:to>
                                    </p:set>
                                    <p:anim calcmode="lin" valueType="num">
                                      <p:cBhvr additive="base">
                                        <p:cTn id="7" dur="500" fill="hold"/>
                                        <p:tgtEl>
                                          <p:spTgt spid="65556"/>
                                        </p:tgtEl>
                                        <p:attrNameLst>
                                          <p:attrName>ppt_x</p:attrName>
                                        </p:attrNameLst>
                                      </p:cBhvr>
                                      <p:tavLst>
                                        <p:tav tm="0">
                                          <p:val>
                                            <p:strVal val="#ppt_x"/>
                                          </p:val>
                                        </p:tav>
                                        <p:tav tm="100000">
                                          <p:val>
                                            <p:strVal val="#ppt_x"/>
                                          </p:val>
                                        </p:tav>
                                      </p:tavLst>
                                    </p:anim>
                                    <p:anim calcmode="lin" valueType="num">
                                      <p:cBhvr additive="base">
                                        <p:cTn id="8" dur="500" fill="hold"/>
                                        <p:tgtEl>
                                          <p:spTgt spid="65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619760" y="585470"/>
            <a:ext cx="11293475" cy="5952490"/>
          </a:xfrm>
          <a:prstGeom prst="roundRect">
            <a:avLst/>
          </a:prstGeom>
          <a:solidFill>
            <a:srgbClr val="F5EAD6"/>
          </a:solid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心形 39"/>
          <p:cNvSpPr/>
          <p:nvPr>
            <p:custDataLst>
              <p:tags r:id="rId3"/>
            </p:custDataLst>
          </p:nvPr>
        </p:nvSpPr>
        <p:spPr>
          <a:xfrm rot="20760000">
            <a:off x="1176655" y="376555"/>
            <a:ext cx="860425" cy="74104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a:solidFill>
            <a:srgbClr val="F7B8A9"/>
          </a:solidFill>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6"/>
            </p:custDataLst>
          </p:nvPr>
        </p:nvSpPr>
        <p:spPr>
          <a:xfrm>
            <a:off x="11399520" y="152400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custDataLst>
              <p:tags r:id="rId17"/>
            </p:custDataLst>
          </p:nvPr>
        </p:nvGraphicFramePr>
        <p:xfrm>
          <a:off x="1033780" y="916305"/>
          <a:ext cx="10456545" cy="5105400"/>
        </p:xfrm>
        <a:graphic>
          <a:graphicData uri="http://schemas.openxmlformats.org/drawingml/2006/table">
            <a:tbl>
              <a:tblPr/>
              <a:tblGrid>
                <a:gridCol w="1397635"/>
                <a:gridCol w="4102100"/>
                <a:gridCol w="4956810"/>
              </a:tblGrid>
              <a:tr h="629920">
                <a:tc>
                  <a:txBody>
                    <a:bodyPr wrap="square"/>
                    <a:lstStyle/>
                    <a:p>
                      <a:endParaRPr lang="zh-CN" altLang="en-US" sz="1400"/>
                    </a:p>
                  </a:txBody>
                  <a:tcPr vert="horz">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5480">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2">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5556" name="矩形 6"/>
          <p:cNvSpPr>
            <a:spLocks noChangeArrowheads="1"/>
          </p:cNvSpPr>
          <p:nvPr/>
        </p:nvSpPr>
        <p:spPr bwMode="auto">
          <a:xfrm>
            <a:off x="1255395" y="2931160"/>
            <a:ext cx="10496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说明方法</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65557" name="TextBox 7"/>
          <p:cNvSpPr txBox="1">
            <a:spLocks noChangeArrowheads="1"/>
          </p:cNvSpPr>
          <p:nvPr/>
        </p:nvSpPr>
        <p:spPr bwMode="auto">
          <a:xfrm>
            <a:off x="7055485" y="940435"/>
            <a:ext cx="36563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被</a:t>
            </a:r>
            <a:r>
              <a:rPr lang="zh-CN" altLang="en-US" sz="3200" b="1">
                <a:latin typeface="楷体" panose="02010609060101010101" pitchFamily="49" charset="-122"/>
                <a:ea typeface="楷体" panose="02010609060101010101" pitchFamily="49" charset="-122"/>
              </a:rPr>
              <a:t>压扁的沙</a:t>
            </a:r>
            <a:r>
              <a:rPr lang="zh-CN" altLang="en-US" sz="3200" b="1" smtClean="0">
                <a:latin typeface="楷体" panose="02010609060101010101" pitchFamily="49" charset="-122"/>
                <a:ea typeface="楷体" panose="02010609060101010101" pitchFamily="49" charset="-122"/>
              </a:rPr>
              <a:t>子</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65558" name="TextBox 8"/>
          <p:cNvSpPr txBox="1">
            <a:spLocks noChangeArrowheads="1"/>
          </p:cNvSpPr>
          <p:nvPr/>
        </p:nvSpPr>
        <p:spPr bwMode="auto">
          <a:xfrm>
            <a:off x="2733040" y="940435"/>
            <a:ext cx="35026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恐</a:t>
            </a:r>
            <a:r>
              <a:rPr lang="zh-CN" altLang="en-US" sz="3200" b="1">
                <a:latin typeface="楷体" panose="02010609060101010101" pitchFamily="49" charset="-122"/>
                <a:ea typeface="楷体" panose="02010609060101010101" pitchFamily="49" charset="-122"/>
              </a:rPr>
              <a:t>龙无处</a:t>
            </a:r>
            <a:r>
              <a:rPr lang="zh-CN" altLang="en-US" sz="3200" b="1" smtClean="0">
                <a:latin typeface="楷体" panose="02010609060101010101" pitchFamily="49" charset="-122"/>
                <a:ea typeface="楷体" panose="02010609060101010101" pitchFamily="49" charset="-122"/>
              </a:rPr>
              <a:t>不有</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3" name="TextBox 17"/>
          <p:cNvSpPr txBox="1">
            <a:spLocks noChangeArrowheads="1"/>
          </p:cNvSpPr>
          <p:nvPr/>
        </p:nvSpPr>
        <p:spPr bwMode="auto">
          <a:xfrm>
            <a:off x="2578100" y="2009140"/>
            <a:ext cx="866775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r>
              <a:rPr lang="zh-CN" altLang="en-US" sz="3200" b="1">
                <a:latin typeface="楷体" panose="02010609060101010101" pitchFamily="49" charset="-122"/>
                <a:ea typeface="楷体" panose="02010609060101010101" pitchFamily="49" charset="-122"/>
              </a:rPr>
              <a:t>②</a:t>
            </a:r>
            <a:r>
              <a:rPr lang="zh-CN" altLang="en-US" sz="3200" b="1" smtClean="0">
                <a:latin typeface="楷体" panose="02010609060101010101" pitchFamily="49" charset="-122"/>
                <a:ea typeface="楷体" panose="02010609060101010101" pitchFamily="49" charset="-122"/>
              </a:rPr>
              <a:t>都用</a:t>
            </a:r>
            <a:r>
              <a:rPr lang="zh-CN" altLang="en-US" sz="3200" b="1">
                <a:latin typeface="楷体" panose="02010609060101010101" pitchFamily="49" charset="-122"/>
                <a:ea typeface="楷体" panose="02010609060101010101" pitchFamily="49" charset="-122"/>
              </a:rPr>
              <a:t>了作比</a:t>
            </a:r>
            <a:r>
              <a:rPr lang="zh-CN" altLang="en-US" sz="3200" b="1" smtClean="0">
                <a:latin typeface="楷体" panose="02010609060101010101" pitchFamily="49" charset="-122"/>
                <a:ea typeface="楷体" panose="02010609060101010101" pitchFamily="49" charset="-122"/>
              </a:rPr>
              <a:t>较：</a:t>
            </a:r>
            <a:r>
              <a:rPr lang="en-US" altLang="zh-CN" sz="3200" b="1" smtClean="0">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恐龙无处不有</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中将南极恐龙的命运与其他大陆的恐龙进行比较。而</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被压扁的沙子</a:t>
            </a:r>
            <a:r>
              <a:rPr lang="en-US" altLang="zh-CN" sz="3200" b="1">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则运</a:t>
            </a:r>
            <a:r>
              <a:rPr lang="zh-CN" altLang="en-US" sz="3200" b="1">
                <a:latin typeface="楷体" panose="02010609060101010101" pitchFamily="49" charset="-122"/>
                <a:ea typeface="楷体" panose="02010609060101010101" pitchFamily="49" charset="-122"/>
              </a:rPr>
              <a:t>用了</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一立方英寸被压扁的沙子比一立方英寸普通的沙子要重得多</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的比较方法来说明斯石英与普通沙子的区别。</a:t>
            </a:r>
            <a:endParaRPr lang="zh-CN" altLang="en-US" sz="3200" b="1">
              <a:latin typeface="楷体" panose="02010609060101010101" pitchFamily="49" charset="-122"/>
              <a:ea typeface="楷体" panose="02010609060101010101" pitchFamily="49"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6"/>
                                        </p:tgtEl>
                                        <p:attrNameLst>
                                          <p:attrName>style.visibility</p:attrName>
                                        </p:attrNameLst>
                                      </p:cBhvr>
                                      <p:to>
                                        <p:strVal val="visible"/>
                                      </p:to>
                                    </p:set>
                                    <p:anim calcmode="lin" valueType="num">
                                      <p:cBhvr additive="base">
                                        <p:cTn id="7" dur="500" fill="hold"/>
                                        <p:tgtEl>
                                          <p:spTgt spid="65556"/>
                                        </p:tgtEl>
                                        <p:attrNameLst>
                                          <p:attrName>ppt_x</p:attrName>
                                        </p:attrNameLst>
                                      </p:cBhvr>
                                      <p:tavLst>
                                        <p:tav tm="0">
                                          <p:val>
                                            <p:strVal val="#ppt_x"/>
                                          </p:val>
                                        </p:tav>
                                        <p:tav tm="100000">
                                          <p:val>
                                            <p:strVal val="#ppt_x"/>
                                          </p:val>
                                        </p:tav>
                                      </p:tavLst>
                                    </p:anim>
                                    <p:anim calcmode="lin" valueType="num">
                                      <p:cBhvr additive="base">
                                        <p:cTn id="8" dur="500" fill="hold"/>
                                        <p:tgtEl>
                                          <p:spTgt spid="65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圆角矩形 37"/>
          <p:cNvSpPr/>
          <p:nvPr>
            <p:custDataLst>
              <p:tags r:id="rId2"/>
            </p:custDataLst>
          </p:nvPr>
        </p:nvSpPr>
        <p:spPr>
          <a:xfrm>
            <a:off x="619760" y="585470"/>
            <a:ext cx="11293475" cy="5952490"/>
          </a:xfrm>
          <a:prstGeom prst="roundRect">
            <a:avLst/>
          </a:prstGeom>
          <a:solidFill>
            <a:srgbClr val="F5EAD6"/>
          </a:solidFill>
          <a:ln w="28575" cmpd="thickThi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心形 39"/>
          <p:cNvSpPr/>
          <p:nvPr>
            <p:custDataLst>
              <p:tags r:id="rId3"/>
            </p:custDataLst>
          </p:nvPr>
        </p:nvSpPr>
        <p:spPr>
          <a:xfrm rot="20760000">
            <a:off x="1176655" y="376555"/>
            <a:ext cx="860425" cy="74104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4"/>
            </p:custDataLst>
          </p:nvPr>
        </p:nvPicPr>
        <p:blipFill>
          <a:blip r:embed="rId5"/>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6"/>
            </p:custDataLst>
          </p:nvPr>
        </p:nvPicPr>
        <p:blipFill>
          <a:blip r:embed="rId7"/>
          <a:stretch>
            <a:fillRect/>
          </a:stretch>
        </p:blipFill>
        <p:spPr>
          <a:xfrm rot="20580000">
            <a:off x="11115675" y="5853430"/>
            <a:ext cx="1695450" cy="1695450"/>
          </a:xfrm>
          <a:prstGeom prst="rect">
            <a:avLst/>
          </a:prstGeom>
        </p:spPr>
      </p:pic>
      <p:pic>
        <p:nvPicPr>
          <p:cNvPr id="15" name="图片 14"/>
          <p:cNvPicPr>
            <a:picLocks noChangeAspect="1"/>
          </p:cNvPicPr>
          <p:nvPr>
            <p:custDataLst>
              <p:tags r:id="rId8"/>
            </p:custDataLst>
          </p:nvPr>
        </p:nvPicPr>
        <p:blipFill>
          <a:blip r:embed="rId9"/>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190500" y="5057140"/>
            <a:ext cx="1905000" cy="1905000"/>
          </a:xfrm>
          <a:prstGeom prst="rect">
            <a:avLst/>
          </a:prstGeom>
        </p:spPr>
      </p:pic>
      <p:pic>
        <p:nvPicPr>
          <p:cNvPr id="17" name="图片 16"/>
          <p:cNvPicPr>
            <a:picLocks noChangeAspect="1"/>
          </p:cNvPicPr>
          <p:nvPr>
            <p:custDataLst>
              <p:tags r:id="rId12"/>
            </p:custDataLst>
          </p:nvPr>
        </p:nvPicPr>
        <p:blipFill>
          <a:blip r:embed="rId13"/>
          <a:stretch>
            <a:fillRect/>
          </a:stretch>
        </p:blipFill>
        <p:spPr>
          <a:xfrm rot="19620000">
            <a:off x="9501505" y="5396865"/>
            <a:ext cx="1649730" cy="1649730"/>
          </a:xfrm>
          <a:prstGeom prst="rect">
            <a:avLst/>
          </a:prstGeom>
          <a:solidFill>
            <a:srgbClr val="F7B8A9"/>
          </a:solidFill>
        </p:spPr>
      </p:pic>
      <p:sp>
        <p:nvSpPr>
          <p:cNvPr id="21" name="心形 20"/>
          <p:cNvSpPr/>
          <p:nvPr>
            <p:custDataLst>
              <p:tags r:id="rId14"/>
            </p:custDataLst>
          </p:nvPr>
        </p:nvSpPr>
        <p:spPr>
          <a:xfrm>
            <a:off x="11245850" y="58610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15"/>
            </p:custDataLst>
          </p:nvPr>
        </p:nvSpPr>
        <p:spPr>
          <a:xfrm>
            <a:off x="9770745" y="28321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16"/>
            </p:custDataLst>
          </p:nvPr>
        </p:nvSpPr>
        <p:spPr>
          <a:xfrm>
            <a:off x="11399520" y="152400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custDataLst>
              <p:tags r:id="rId17"/>
            </p:custDataLst>
          </p:nvPr>
        </p:nvGraphicFramePr>
        <p:xfrm>
          <a:off x="1033780" y="916305"/>
          <a:ext cx="10456545" cy="5105400"/>
        </p:xfrm>
        <a:graphic>
          <a:graphicData uri="http://schemas.openxmlformats.org/drawingml/2006/table">
            <a:tbl>
              <a:tblPr/>
              <a:tblGrid>
                <a:gridCol w="1397635"/>
                <a:gridCol w="4102100"/>
                <a:gridCol w="4956810"/>
              </a:tblGrid>
              <a:tr h="629920">
                <a:tc>
                  <a:txBody>
                    <a:bodyPr wrap="square"/>
                    <a:lstStyle/>
                    <a:p>
                      <a:endParaRPr lang="zh-CN" altLang="en-US" sz="1400"/>
                    </a:p>
                  </a:txBody>
                  <a:tcPr vert="horz">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5480">
                <a:tc>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2">
                  <a:txBody>
                    <a:bodyPr wrap="square"/>
                    <a:lstStyle/>
                    <a:p>
                      <a:endParaRPr lang="zh-CN" altLang="en-US" sz="1400"/>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5556" name="矩形 6"/>
          <p:cNvSpPr>
            <a:spLocks noChangeArrowheads="1"/>
          </p:cNvSpPr>
          <p:nvPr/>
        </p:nvSpPr>
        <p:spPr bwMode="auto">
          <a:xfrm>
            <a:off x="1255395" y="2931160"/>
            <a:ext cx="10496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说明方法</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65557" name="TextBox 7"/>
          <p:cNvSpPr txBox="1">
            <a:spLocks noChangeArrowheads="1"/>
          </p:cNvSpPr>
          <p:nvPr/>
        </p:nvSpPr>
        <p:spPr bwMode="auto">
          <a:xfrm>
            <a:off x="7055485" y="940435"/>
            <a:ext cx="36563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被</a:t>
            </a:r>
            <a:r>
              <a:rPr lang="zh-CN" altLang="en-US" sz="3200" b="1">
                <a:latin typeface="楷体" panose="02010609060101010101" pitchFamily="49" charset="-122"/>
                <a:ea typeface="楷体" panose="02010609060101010101" pitchFamily="49" charset="-122"/>
              </a:rPr>
              <a:t>压扁的沙</a:t>
            </a:r>
            <a:r>
              <a:rPr lang="zh-CN" altLang="en-US" sz="3200" b="1" smtClean="0">
                <a:latin typeface="楷体" panose="02010609060101010101" pitchFamily="49" charset="-122"/>
                <a:ea typeface="楷体" panose="02010609060101010101" pitchFamily="49" charset="-122"/>
              </a:rPr>
              <a:t>子</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65558" name="TextBox 8"/>
          <p:cNvSpPr txBox="1">
            <a:spLocks noChangeArrowheads="1"/>
          </p:cNvSpPr>
          <p:nvPr/>
        </p:nvSpPr>
        <p:spPr bwMode="auto">
          <a:xfrm>
            <a:off x="2733040" y="940435"/>
            <a:ext cx="35026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smtClean="0">
                <a:latin typeface="楷体" panose="02010609060101010101" pitchFamily="49" charset="-122"/>
                <a:ea typeface="楷体" panose="02010609060101010101" pitchFamily="49" charset="-122"/>
              </a:rPr>
              <a:t>《</a:t>
            </a:r>
            <a:r>
              <a:rPr lang="zh-CN" altLang="en-US" sz="3200" b="1" smtClean="0">
                <a:latin typeface="楷体" panose="02010609060101010101" pitchFamily="49" charset="-122"/>
                <a:ea typeface="楷体" panose="02010609060101010101" pitchFamily="49" charset="-122"/>
              </a:rPr>
              <a:t>恐</a:t>
            </a:r>
            <a:r>
              <a:rPr lang="zh-CN" altLang="en-US" sz="3200" b="1">
                <a:latin typeface="楷体" panose="02010609060101010101" pitchFamily="49" charset="-122"/>
                <a:ea typeface="楷体" panose="02010609060101010101" pitchFamily="49" charset="-122"/>
              </a:rPr>
              <a:t>龙无处</a:t>
            </a:r>
            <a:r>
              <a:rPr lang="zh-CN" altLang="en-US" sz="3200" b="1" smtClean="0">
                <a:latin typeface="楷体" panose="02010609060101010101" pitchFamily="49" charset="-122"/>
                <a:ea typeface="楷体" panose="02010609060101010101" pitchFamily="49" charset="-122"/>
              </a:rPr>
              <a:t>不有</a:t>
            </a:r>
            <a:r>
              <a:rPr lang="en-US" altLang="zh-CN" sz="3200" b="1" smtClean="0">
                <a:latin typeface="楷体" panose="02010609060101010101" pitchFamily="49" charset="-122"/>
                <a:ea typeface="楷体" panose="02010609060101010101" pitchFamily="49" charset="-122"/>
              </a:rPr>
              <a:t>》</a:t>
            </a:r>
            <a:endParaRPr lang="zh-CN" altLang="en-US" sz="3200" b="1">
              <a:latin typeface="楷体" panose="02010609060101010101" pitchFamily="49" charset="-122"/>
              <a:ea typeface="楷体" panose="02010609060101010101" pitchFamily="49" charset="-122"/>
            </a:endParaRPr>
          </a:p>
        </p:txBody>
      </p:sp>
      <p:sp>
        <p:nvSpPr>
          <p:cNvPr id="20" name="TextBox 19"/>
          <p:cNvSpPr txBox="1">
            <a:spLocks noChangeArrowheads="1"/>
          </p:cNvSpPr>
          <p:nvPr/>
        </p:nvSpPr>
        <p:spPr bwMode="auto">
          <a:xfrm>
            <a:off x="2733040" y="2433955"/>
            <a:ext cx="846963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r>
              <a:rPr lang="zh-CN" altLang="en-US" sz="3200" b="1">
                <a:latin typeface="楷体" panose="02010609060101010101" pitchFamily="49" charset="-122"/>
                <a:ea typeface="楷体" panose="02010609060101010101" pitchFamily="49" charset="-122"/>
              </a:rPr>
              <a:t>③除此以</a:t>
            </a:r>
            <a:r>
              <a:rPr lang="zh-CN" altLang="en-US" sz="3200" b="1" smtClean="0">
                <a:latin typeface="楷体" panose="02010609060101010101" pitchFamily="49" charset="-122"/>
                <a:ea typeface="楷体" panose="02010609060101010101" pitchFamily="49" charset="-122"/>
              </a:rPr>
              <a:t>外，还都用了</a:t>
            </a:r>
            <a:r>
              <a:rPr lang="en-US" altLang="zh-CN" sz="3200" b="1" smtClean="0">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打比方</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列数字</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作诠释</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等说明方法。</a:t>
            </a:r>
            <a:endParaRPr lang="zh-CN" altLang="en-US" sz="3200" b="1">
              <a:latin typeface="楷体" panose="02010609060101010101" pitchFamily="49" charset="-122"/>
              <a:ea typeface="楷体" panose="02010609060101010101" pitchFamily="49"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6"/>
                                        </p:tgtEl>
                                        <p:attrNameLst>
                                          <p:attrName>style.visibility</p:attrName>
                                        </p:attrNameLst>
                                      </p:cBhvr>
                                      <p:to>
                                        <p:strVal val="visible"/>
                                      </p:to>
                                    </p:set>
                                    <p:anim calcmode="lin" valueType="num">
                                      <p:cBhvr additive="base">
                                        <p:cTn id="7" dur="500" fill="hold"/>
                                        <p:tgtEl>
                                          <p:spTgt spid="65556"/>
                                        </p:tgtEl>
                                        <p:attrNameLst>
                                          <p:attrName>ppt_x</p:attrName>
                                        </p:attrNameLst>
                                      </p:cBhvr>
                                      <p:tavLst>
                                        <p:tav tm="0">
                                          <p:val>
                                            <p:strVal val="#ppt_x"/>
                                          </p:val>
                                        </p:tav>
                                        <p:tav tm="100000">
                                          <p:val>
                                            <p:strVal val="#ppt_x"/>
                                          </p:val>
                                        </p:tav>
                                      </p:tavLst>
                                    </p:anim>
                                    <p:anim calcmode="lin" valueType="num">
                                      <p:cBhvr additive="base">
                                        <p:cTn id="8" dur="500" fill="hold"/>
                                        <p:tgtEl>
                                          <p:spTgt spid="65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tretch>
            <a:fillRect/>
          </a:stretch>
        </p:blipFill>
        <p:spPr>
          <a:xfrm rot="15840000">
            <a:off x="10778490" y="5548630"/>
            <a:ext cx="1346835" cy="1346835"/>
          </a:xfrm>
          <a:prstGeom prst="rect">
            <a:avLst/>
          </a:prstGeom>
        </p:spPr>
      </p:pic>
      <p:pic>
        <p:nvPicPr>
          <p:cNvPr id="14" name="图片 13"/>
          <p:cNvPicPr>
            <a:picLocks noChangeAspect="1"/>
          </p:cNvPicPr>
          <p:nvPr>
            <p:custDataLst>
              <p:tags r:id="rId4"/>
            </p:custDataLst>
          </p:nvPr>
        </p:nvPicPr>
        <p:blipFill>
          <a:blip r:embed="rId5"/>
          <a:stretch>
            <a:fillRect/>
          </a:stretch>
        </p:blipFill>
        <p:spPr>
          <a:xfrm rot="20580000">
            <a:off x="10847070" y="5331460"/>
            <a:ext cx="1695450" cy="1695450"/>
          </a:xfrm>
          <a:prstGeom prst="rect">
            <a:avLst/>
          </a:prstGeom>
        </p:spPr>
      </p:pic>
      <p:pic>
        <p:nvPicPr>
          <p:cNvPr id="15" name="图片 14"/>
          <p:cNvPicPr>
            <a:picLocks noChangeAspect="1"/>
          </p:cNvPicPr>
          <p:nvPr>
            <p:custDataLst>
              <p:tags r:id="rId6"/>
            </p:custDataLst>
          </p:nvPr>
        </p:nvPicPr>
        <p:blipFill>
          <a:blip r:embed="rId7"/>
          <a:stretch>
            <a:fillRect/>
          </a:stretch>
        </p:blipFill>
        <p:spPr>
          <a:xfrm rot="15420000" flipV="1">
            <a:off x="520065" y="5584825"/>
            <a:ext cx="1155700" cy="160210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204470" y="5080635"/>
            <a:ext cx="1905000" cy="1905000"/>
          </a:xfrm>
          <a:prstGeom prst="rect">
            <a:avLst/>
          </a:prstGeom>
        </p:spPr>
      </p:pic>
      <p:pic>
        <p:nvPicPr>
          <p:cNvPr id="17" name="图片 16"/>
          <p:cNvPicPr>
            <a:picLocks noChangeAspect="1"/>
          </p:cNvPicPr>
          <p:nvPr>
            <p:custDataLst>
              <p:tags r:id="rId10"/>
            </p:custDataLst>
          </p:nvPr>
        </p:nvPicPr>
        <p:blipFill>
          <a:blip r:embed="rId11"/>
          <a:stretch>
            <a:fillRect/>
          </a:stretch>
        </p:blipFill>
        <p:spPr>
          <a:xfrm rot="19620000">
            <a:off x="9501505" y="5396865"/>
            <a:ext cx="1649730" cy="1649730"/>
          </a:xfrm>
          <a:prstGeom prst="rect">
            <a:avLst/>
          </a:prstGeom>
        </p:spPr>
      </p:pic>
      <p:sp>
        <p:nvSpPr>
          <p:cNvPr id="5" name="圆角矩形 4"/>
          <p:cNvSpPr/>
          <p:nvPr>
            <p:custDataLst>
              <p:tags r:id="rId12"/>
            </p:custDataLst>
          </p:nvPr>
        </p:nvSpPr>
        <p:spPr>
          <a:xfrm>
            <a:off x="3983355" y="908685"/>
            <a:ext cx="6066155" cy="1931035"/>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custDataLst>
              <p:tags r:id="rId13"/>
            </p:custDataLst>
          </p:nvPr>
        </p:nvSpPr>
        <p:spPr>
          <a:xfrm>
            <a:off x="3999865" y="902335"/>
            <a:ext cx="6066155" cy="1931035"/>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14"/>
            </p:custDataLst>
          </p:nvPr>
        </p:nvSpPr>
        <p:spPr>
          <a:xfrm>
            <a:off x="4292600" y="1243965"/>
            <a:ext cx="5518785" cy="1076325"/>
          </a:xfrm>
          <a:prstGeom prst="rect">
            <a:avLst/>
          </a:prstGeom>
          <a:noFill/>
        </p:spPr>
        <p:txBody>
          <a:bodyPr wrap="square" rtlCol="0">
            <a:spAutoFit/>
          </a:bodyPr>
          <a:lstStyle/>
          <a:p>
            <a:r>
              <a:rPr sz="3200">
                <a:latin typeface="华文新魏" panose="02010800040101010101" charset="-122"/>
                <a:ea typeface="华文新魏" panose="02010800040101010101" charset="-122"/>
                <a:cs typeface="华文新魏" panose="02010800040101010101" charset="-122"/>
              </a:rPr>
              <a:t>思考：把两篇短文浓缩成一篇百字文，你会组合哪些语句?</a:t>
            </a:r>
            <a:endParaRPr sz="3200">
              <a:latin typeface="华文新魏" panose="02010800040101010101" charset="-122"/>
              <a:ea typeface="华文新魏" panose="02010800040101010101" charset="-122"/>
              <a:cs typeface="华文新魏" panose="02010800040101010101" charset="-122"/>
            </a:endParaRPr>
          </a:p>
        </p:txBody>
      </p:sp>
      <p:sp>
        <p:nvSpPr>
          <p:cNvPr id="11" name="矩形 10"/>
          <p:cNvSpPr/>
          <p:nvPr>
            <p:custDataLst>
              <p:tags r:id="rId15"/>
            </p:custDataLst>
          </p:nvPr>
        </p:nvSpPr>
        <p:spPr>
          <a:xfrm rot="20940000">
            <a:off x="3584575" y="1381760"/>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16"/>
            </p:custDataLst>
          </p:nvPr>
        </p:nvSpPr>
        <p:spPr>
          <a:xfrm>
            <a:off x="3488055" y="2165985"/>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custDataLst>
              <p:tags r:id="rId17"/>
            </p:custDataLst>
          </p:nvPr>
        </p:nvSpPr>
        <p:spPr>
          <a:xfrm>
            <a:off x="1313180" y="3540760"/>
            <a:ext cx="6434455" cy="2861945"/>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custDataLst>
              <p:tags r:id="rId18"/>
            </p:custDataLst>
          </p:nvPr>
        </p:nvSpPr>
        <p:spPr>
          <a:xfrm>
            <a:off x="1312545" y="3540760"/>
            <a:ext cx="6434455" cy="2861945"/>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19"/>
            </p:custDataLst>
          </p:nvPr>
        </p:nvSpPr>
        <p:spPr>
          <a:xfrm>
            <a:off x="1700530" y="3709035"/>
            <a:ext cx="2099945" cy="583565"/>
          </a:xfrm>
          <a:prstGeom prst="rect">
            <a:avLst/>
          </a:prstGeom>
          <a:noFill/>
        </p:spPr>
        <p:txBody>
          <a:bodyPr wrap="square" rtlCol="0">
            <a:spAutoFit/>
          </a:bodyPr>
          <a:lstStyle/>
          <a:p>
            <a:r>
              <a:rPr sz="3200">
                <a:latin typeface="华文新魏" panose="02010800040101010101" charset="-122"/>
                <a:ea typeface="华文新魏" panose="02010800040101010101" charset="-122"/>
                <a:cs typeface="华文新魏" panose="02010800040101010101" charset="-122"/>
              </a:rPr>
              <a:t>提示</a:t>
            </a:r>
            <a:r>
              <a:rPr lang="zh-CN" sz="3200">
                <a:latin typeface="华文新魏" panose="02010800040101010101" charset="-122"/>
                <a:ea typeface="华文新魏" panose="02010800040101010101" charset="-122"/>
                <a:cs typeface="华文新魏" panose="02010800040101010101" charset="-122"/>
              </a:rPr>
              <a:t>：</a:t>
            </a:r>
            <a:endParaRPr lang="zh-CN" sz="3200">
              <a:solidFill>
                <a:schemeClr val="tx1">
                  <a:lumMod val="65000"/>
                  <a:lumOff val="35000"/>
                </a:schemeClr>
              </a:solidFill>
              <a:latin typeface="华文新魏" panose="02010800040101010101" charset="-122"/>
              <a:ea typeface="华文新魏" panose="02010800040101010101" charset="-122"/>
              <a:cs typeface="华文新魏" panose="02010800040101010101" charset="-122"/>
            </a:endParaRPr>
          </a:p>
        </p:txBody>
      </p:sp>
      <p:sp>
        <p:nvSpPr>
          <p:cNvPr id="22" name="矩形 21"/>
          <p:cNvSpPr/>
          <p:nvPr>
            <p:custDataLst>
              <p:tags r:id="rId20"/>
            </p:custDataLst>
          </p:nvPr>
        </p:nvSpPr>
        <p:spPr>
          <a:xfrm>
            <a:off x="1760855" y="4293235"/>
            <a:ext cx="1207770" cy="107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21"/>
            </p:custDataLst>
          </p:nvPr>
        </p:nvSpPr>
        <p:spPr>
          <a:xfrm rot="20940000">
            <a:off x="7588885" y="3763010"/>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22"/>
            </p:custDataLst>
          </p:nvPr>
        </p:nvSpPr>
        <p:spPr>
          <a:xfrm>
            <a:off x="7567295" y="4551045"/>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custDataLst>
              <p:tags r:id="rId23"/>
            </p:custDataLst>
          </p:nvPr>
        </p:nvPicPr>
        <p:blipFill>
          <a:blip r:embed="rId24"/>
          <a:srcRect l="61875" t="31301" b="35189"/>
          <a:stretch>
            <a:fillRect/>
          </a:stretch>
        </p:blipFill>
        <p:spPr>
          <a:xfrm>
            <a:off x="8143875" y="3079750"/>
            <a:ext cx="2875915" cy="2527935"/>
          </a:xfrm>
          <a:prstGeom prst="rect">
            <a:avLst/>
          </a:prstGeom>
        </p:spPr>
      </p:pic>
      <p:pic>
        <p:nvPicPr>
          <p:cNvPr id="27" name="图片 26"/>
          <p:cNvPicPr>
            <a:picLocks noChangeAspect="1"/>
          </p:cNvPicPr>
          <p:nvPr>
            <p:custDataLst>
              <p:tags r:id="rId25"/>
            </p:custDataLst>
          </p:nvPr>
        </p:nvPicPr>
        <p:blipFill>
          <a:blip r:embed="rId24"/>
          <a:srcRect l="61875" t="31301" b="35189"/>
          <a:stretch>
            <a:fillRect/>
          </a:stretch>
        </p:blipFill>
        <p:spPr>
          <a:xfrm flipH="1">
            <a:off x="1119505" y="551815"/>
            <a:ext cx="2769870" cy="2527935"/>
          </a:xfrm>
          <a:prstGeom prst="rect">
            <a:avLst/>
          </a:prstGeom>
        </p:spPr>
      </p:pic>
      <p:sp>
        <p:nvSpPr>
          <p:cNvPr id="21" name="文本框 20"/>
          <p:cNvSpPr txBox="1"/>
          <p:nvPr>
            <p:custDataLst>
              <p:tags r:id="rId26"/>
            </p:custDataLst>
          </p:nvPr>
        </p:nvSpPr>
        <p:spPr>
          <a:xfrm>
            <a:off x="1393190" y="4551045"/>
            <a:ext cx="6582410" cy="1568450"/>
          </a:xfrm>
          <a:prstGeom prst="rect">
            <a:avLst/>
          </a:prstGeom>
          <a:noFill/>
        </p:spPr>
        <p:txBody>
          <a:bodyPr wrap="square" rtlCol="0">
            <a:spAutoFit/>
          </a:bodyPr>
          <a:lstStyle/>
          <a:p>
            <a:r>
              <a:rPr sz="3200">
                <a:latin typeface="华文新魏" panose="02010800040101010101" charset="-122"/>
                <a:ea typeface="华文新魏" panose="02010800040101010101" charset="-122"/>
              </a:rPr>
              <a:t>事理说明文的关键语句是作者要说明的事理。这样的句子多在文章题目、开头及结尾，组合时注意语序。</a:t>
            </a:r>
            <a:endParaRPr lang="en-US" altLang="zh-CN" sz="3200">
              <a:latin typeface="华文新魏" panose="02010800040101010101" charset="-122"/>
              <a:ea typeface="华文新魏" panose="02010800040101010101" charset="-122"/>
            </a:endParaRPr>
          </a:p>
        </p:txBody>
      </p:sp>
    </p:spTree>
    <p:custDataLst>
      <p:tags r:id="rId27"/>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圆角矩形 5"/>
          <p:cNvSpPr/>
          <p:nvPr>
            <p:custDataLst>
              <p:tags r:id="rId2"/>
            </p:custDataLst>
          </p:nvPr>
        </p:nvSpPr>
        <p:spPr>
          <a:xfrm>
            <a:off x="1231900" y="908685"/>
            <a:ext cx="9802495" cy="5332095"/>
          </a:xfrm>
          <a:prstGeom prst="roundRect">
            <a:avLst/>
          </a:prstGeom>
          <a:solidFill>
            <a:schemeClr val="bg1"/>
          </a:solidFill>
          <a:ln w="184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不同学科领域之间是紧密相连的。在一个科学领域的新发现肯定会对其他领域产生影响。（开头）南极洲恐龙化石的发现，说明恐龙无处不有，（题目）这一发现为支持“地壳在进行缓慢但又不可抗拒的运动”这一理论提供了另一个强有力的证据。（结尾）科学家发现斯石英的性质，这一发现为支持恐龙灭绝的原因是“撞击说”提供了另一个强有力的证据。（结尾变式）</a:t>
            </a:r>
            <a:endParaRPr lang="zh-CN" altLang="en-US"/>
          </a:p>
        </p:txBody>
      </p:sp>
      <p:sp>
        <p:nvSpPr>
          <p:cNvPr id="7" name="圆角矩形 6"/>
          <p:cNvSpPr/>
          <p:nvPr>
            <p:custDataLst>
              <p:tags r:id="rId3"/>
            </p:custDataLst>
          </p:nvPr>
        </p:nvSpPr>
        <p:spPr>
          <a:xfrm>
            <a:off x="1232535" y="908685"/>
            <a:ext cx="9801860" cy="5332095"/>
          </a:xfrm>
          <a:prstGeom prst="roundRect">
            <a:avLst/>
          </a:prstGeom>
          <a:noFill/>
          <a:ln w="38100" cmpd="sng">
            <a:solidFill>
              <a:schemeClr val="bg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4"/>
            </p:custDataLst>
          </p:nvPr>
        </p:nvSpPr>
        <p:spPr>
          <a:xfrm rot="20940000">
            <a:off x="854710" y="1726565"/>
            <a:ext cx="592455" cy="2832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5"/>
            </p:custDataLst>
          </p:nvPr>
        </p:nvSpPr>
        <p:spPr>
          <a:xfrm>
            <a:off x="909320" y="2339340"/>
            <a:ext cx="685165" cy="366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846580" y="1376680"/>
            <a:ext cx="8693785" cy="4523105"/>
          </a:xfrm>
          <a:prstGeom prst="rect">
            <a:avLst/>
          </a:prstGeom>
          <a:noFill/>
        </p:spPr>
        <p:txBody>
          <a:bodyPr wrap="square" rtlCol="0" anchor="t">
            <a:spAutoFit/>
          </a:bodyPr>
          <a:lstStyle/>
          <a:p>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rPr>
              <a:t>不同学科领域之间是紧密相连的。在一个科学领域的新发现肯定会对其他领域产生影响。</a:t>
            </a:r>
            <a:r>
              <a:rPr lang="zh-CN" altLang="en-US" sz="3200">
                <a:solidFill>
                  <a:srgbClr val="FF0000"/>
                </a:solidFill>
                <a:latin typeface="华文楷体" panose="02010600040101010101" charset="-122"/>
                <a:ea typeface="华文楷体" panose="02010600040101010101" charset="-122"/>
                <a:cs typeface="华文楷体" panose="02010600040101010101" charset="-122"/>
              </a:rPr>
              <a:t>（开头）</a:t>
            </a:r>
            <a:r>
              <a:rPr lang="zh-CN" altLang="en-US" sz="3200">
                <a:latin typeface="华文楷体" panose="02010600040101010101" charset="-122"/>
                <a:ea typeface="华文楷体" panose="02010600040101010101" charset="-122"/>
                <a:cs typeface="华文楷体" panose="02010600040101010101" charset="-122"/>
              </a:rPr>
              <a:t>南极洲恐龙化石的发现，说明恐龙无处不有，</a:t>
            </a:r>
            <a:r>
              <a:rPr lang="zh-CN" altLang="en-US" sz="3200">
                <a:solidFill>
                  <a:srgbClr val="FF0000"/>
                </a:solidFill>
                <a:latin typeface="华文楷体" panose="02010600040101010101" charset="-122"/>
                <a:ea typeface="华文楷体" panose="02010600040101010101" charset="-122"/>
                <a:cs typeface="华文楷体" panose="02010600040101010101" charset="-122"/>
              </a:rPr>
              <a:t>（题目）</a:t>
            </a:r>
            <a:r>
              <a:rPr lang="zh-CN" altLang="en-US" sz="3200">
                <a:latin typeface="华文楷体" panose="02010600040101010101" charset="-122"/>
                <a:ea typeface="华文楷体" panose="02010600040101010101" charset="-122"/>
                <a:cs typeface="华文楷体" panose="02010600040101010101" charset="-122"/>
              </a:rPr>
              <a:t>这一发现为支持“地壳在进行缓慢但又不可抗拒的运动”这一理论提供了另一个强有力的证据。</a:t>
            </a:r>
            <a:r>
              <a:rPr lang="zh-CN" altLang="en-US" sz="3200">
                <a:solidFill>
                  <a:srgbClr val="FF0000"/>
                </a:solidFill>
                <a:latin typeface="华文楷体" panose="02010600040101010101" charset="-122"/>
                <a:ea typeface="华文楷体" panose="02010600040101010101" charset="-122"/>
                <a:cs typeface="华文楷体" panose="02010600040101010101" charset="-122"/>
              </a:rPr>
              <a:t>（结尾）</a:t>
            </a:r>
            <a:r>
              <a:rPr lang="zh-CN" altLang="en-US" sz="3200">
                <a:latin typeface="华文楷体" panose="02010600040101010101" charset="-122"/>
                <a:ea typeface="华文楷体" panose="02010600040101010101" charset="-122"/>
                <a:cs typeface="华文楷体" panose="02010600040101010101" charset="-122"/>
              </a:rPr>
              <a:t>科学家发现斯石英的性质，这一发现为支持恐龙灭绝的原因是“撞击说”提供了另一个强有力的证据。</a:t>
            </a:r>
            <a:r>
              <a:rPr lang="zh-CN" altLang="en-US" sz="3200">
                <a:solidFill>
                  <a:srgbClr val="FF0000"/>
                </a:solidFill>
                <a:latin typeface="华文楷体" panose="02010600040101010101" charset="-122"/>
                <a:ea typeface="华文楷体" panose="02010600040101010101" charset="-122"/>
                <a:cs typeface="华文楷体" panose="02010600040101010101" charset="-122"/>
              </a:rPr>
              <a:t>（结尾变式）</a:t>
            </a:r>
            <a:endParaRPr lang="zh-CN" altLang="en-US" sz="3200">
              <a:solidFill>
                <a:srgbClr val="FF0000"/>
              </a:solidFill>
              <a:latin typeface="华文楷体" panose="02010600040101010101" charset="-122"/>
              <a:ea typeface="华文楷体" panose="02010600040101010101" charset="-122"/>
              <a:cs typeface="华文楷体" panose="0201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心形 5"/>
          <p:cNvSpPr/>
          <p:nvPr>
            <p:custDataLst>
              <p:tags r:id="rId2"/>
            </p:custDataLst>
          </p:nvPr>
        </p:nvSpPr>
        <p:spPr>
          <a:xfrm>
            <a:off x="9185275" y="3140710"/>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custDataLst>
              <p:tags r:id="rId3"/>
            </p:custDataLst>
          </p:nvPr>
        </p:nvSpPr>
        <p:spPr>
          <a:xfrm>
            <a:off x="7710170" y="2837815"/>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custDataLst>
              <p:tags r:id="rId4"/>
            </p:custDataLst>
          </p:nvPr>
        </p:nvSpPr>
        <p:spPr>
          <a:xfrm>
            <a:off x="9338945" y="4078605"/>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3"/>
          <p:cNvSpPr>
            <a:spLocks noGrp="1"/>
          </p:cNvSpPr>
          <p:nvPr>
            <p:custDataLst>
              <p:tags r:id="rId5"/>
            </p:custDataLst>
          </p:nvPr>
        </p:nvSpPr>
        <p:spPr>
          <a:xfrm>
            <a:off x="2620010" y="1722755"/>
            <a:ext cx="7546340" cy="2533650"/>
          </a:xfrm>
          <a:prstGeom prst="rect">
            <a:avLst/>
          </a:prstGeom>
          <a:ln>
            <a:noFill/>
          </a:ln>
        </p:spPr>
        <p:txBody>
          <a:bodyPr vert="horz" lIns="90000" tIns="46800" rIns="90000" bIns="46800" rtlCol="0" anchor="ctr" anchorCtr="0"/>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rPr>
              <a:t>细读课文，梳理文章脉络</a:t>
            </a:r>
            <a:endParaRPr lang="zh-CN" altLang="zh-CN" sz="4800">
              <a:solidFill>
                <a:schemeClr val="tx1">
                  <a:lumMod val="65000"/>
                  <a:lumOff val="35000"/>
                </a:schemeClr>
              </a:solidFill>
              <a:latin typeface="华文行楷" panose="02010800040101010101" charset="-122"/>
              <a:ea typeface="华文行楷" panose="02010800040101010101" charset="-122"/>
              <a:cs typeface="字心坊青春体"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rot="21000000">
            <a:off x="-271780" y="2866390"/>
            <a:ext cx="2611755" cy="2611755"/>
          </a:xfrm>
          <a:prstGeom prst="rect">
            <a:avLst/>
          </a:prstGeom>
        </p:spPr>
      </p:pic>
      <p:pic>
        <p:nvPicPr>
          <p:cNvPr id="11" name="图片 10"/>
          <p:cNvPicPr>
            <a:picLocks noChangeAspect="1"/>
          </p:cNvPicPr>
          <p:nvPr>
            <p:custDataLst>
              <p:tags r:id="rId4"/>
            </p:custDataLst>
          </p:nvPr>
        </p:nvPicPr>
        <p:blipFill>
          <a:blip r:embed="rId5"/>
          <a:stretch>
            <a:fillRect/>
          </a:stretch>
        </p:blipFill>
        <p:spPr>
          <a:xfrm>
            <a:off x="10381615" y="2880995"/>
            <a:ext cx="1905000" cy="1905000"/>
          </a:xfrm>
          <a:prstGeom prst="rect">
            <a:avLst/>
          </a:prstGeom>
        </p:spPr>
      </p:pic>
      <p:pic>
        <p:nvPicPr>
          <p:cNvPr id="8" name="图片 7"/>
          <p:cNvPicPr>
            <a:picLocks noChangeAspect="1"/>
          </p:cNvPicPr>
          <p:nvPr>
            <p:custDataLst>
              <p:tags r:id="rId6"/>
            </p:custDataLst>
          </p:nvPr>
        </p:nvPicPr>
        <p:blipFill>
          <a:blip r:embed="rId7"/>
          <a:stretch>
            <a:fillRect/>
          </a:stretch>
        </p:blipFill>
        <p:spPr>
          <a:xfrm rot="19440000">
            <a:off x="8946515" y="2986405"/>
            <a:ext cx="1695450" cy="1695450"/>
          </a:xfrm>
          <a:prstGeom prst="rect">
            <a:avLst/>
          </a:prstGeom>
        </p:spPr>
      </p:pic>
      <p:pic>
        <p:nvPicPr>
          <p:cNvPr id="10" name="图片 9"/>
          <p:cNvPicPr>
            <a:picLocks noChangeAspect="1"/>
          </p:cNvPicPr>
          <p:nvPr>
            <p:custDataLst>
              <p:tags r:id="rId8"/>
            </p:custDataLst>
          </p:nvPr>
        </p:nvPicPr>
        <p:blipFill>
          <a:blip r:embed="rId9"/>
          <a:stretch>
            <a:fillRect/>
          </a:stretch>
        </p:blipFill>
        <p:spPr>
          <a:xfrm rot="15420000">
            <a:off x="9373870" y="4458970"/>
            <a:ext cx="1155700" cy="1155700"/>
          </a:xfrm>
          <a:prstGeom prst="rect">
            <a:avLst/>
          </a:prstGeom>
        </p:spPr>
      </p:pic>
      <p:pic>
        <p:nvPicPr>
          <p:cNvPr id="5" name="图片 4"/>
          <p:cNvPicPr>
            <a:picLocks noChangeAspect="1"/>
          </p:cNvPicPr>
          <p:nvPr>
            <p:custDataLst>
              <p:tags r:id="rId10"/>
            </p:custDataLst>
          </p:nvPr>
        </p:nvPicPr>
        <p:blipFill>
          <a:blip r:embed="rId11"/>
          <a:stretch>
            <a:fillRect/>
          </a:stretch>
        </p:blipFill>
        <p:spPr>
          <a:xfrm rot="3660000">
            <a:off x="-226060" y="4299585"/>
            <a:ext cx="1851025" cy="1851025"/>
          </a:xfrm>
          <a:prstGeom prst="rect">
            <a:avLst/>
          </a:prstGeom>
        </p:spPr>
      </p:pic>
      <p:pic>
        <p:nvPicPr>
          <p:cNvPr id="7" name="图片 6"/>
          <p:cNvPicPr>
            <a:picLocks noChangeAspect="1"/>
          </p:cNvPicPr>
          <p:nvPr>
            <p:custDataLst>
              <p:tags r:id="rId12"/>
            </p:custDataLst>
          </p:nvPr>
        </p:nvPicPr>
        <p:blipFill>
          <a:blip r:embed="rId13"/>
          <a:srcRect l="1307" t="58745" r="71003" b="-1611"/>
          <a:stretch>
            <a:fillRect/>
          </a:stretch>
        </p:blipFill>
        <p:spPr>
          <a:xfrm>
            <a:off x="9498965" y="2357755"/>
            <a:ext cx="2921635" cy="2950845"/>
          </a:xfrm>
          <a:prstGeom prst="rect">
            <a:avLst/>
          </a:prstGeom>
        </p:spPr>
      </p:pic>
      <p:sp>
        <p:nvSpPr>
          <p:cNvPr id="25" name="圆角矩形 24"/>
          <p:cNvSpPr/>
          <p:nvPr>
            <p:custDataLst>
              <p:tags r:id="rId14"/>
            </p:custDataLst>
          </p:nvPr>
        </p:nvSpPr>
        <p:spPr>
          <a:xfrm>
            <a:off x="3477260" y="1607185"/>
            <a:ext cx="5405755" cy="31788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custDataLst>
              <p:tags r:id="rId15"/>
            </p:custDataLst>
          </p:nvPr>
        </p:nvSpPr>
        <p:spPr>
          <a:xfrm>
            <a:off x="3598545" y="4935220"/>
            <a:ext cx="2114550" cy="7499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custDataLst>
              <p:tags r:id="rId16"/>
            </p:custDataLst>
          </p:nvPr>
        </p:nvSpPr>
        <p:spPr>
          <a:xfrm>
            <a:off x="6440170" y="4935220"/>
            <a:ext cx="2818765" cy="74993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7"/>
            </p:custDataLst>
          </p:nvPr>
        </p:nvSpPr>
        <p:spPr>
          <a:xfrm>
            <a:off x="3954780" y="5018405"/>
            <a:ext cx="1402080" cy="583565"/>
          </a:xfrm>
          <a:prstGeom prst="rect">
            <a:avLst/>
          </a:prstGeom>
          <a:noFill/>
        </p:spPr>
        <p:txBody>
          <a:bodyPr wrap="none" rtlCol="0">
            <a:spAutoFit/>
          </a:bodyPr>
          <a:lstStyle/>
          <a:p>
            <a:r>
              <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rPr>
              <a:t>任务一</a:t>
            </a:r>
            <a:endPar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endParaRPr>
          </a:p>
        </p:txBody>
      </p:sp>
      <p:sp>
        <p:nvSpPr>
          <p:cNvPr id="33" name="文本框 32"/>
          <p:cNvSpPr txBox="1"/>
          <p:nvPr>
            <p:custDataLst>
              <p:tags r:id="rId18"/>
            </p:custDataLst>
          </p:nvPr>
        </p:nvSpPr>
        <p:spPr>
          <a:xfrm>
            <a:off x="6593205" y="5018405"/>
            <a:ext cx="2621280" cy="583565"/>
          </a:xfrm>
          <a:prstGeom prst="rect">
            <a:avLst/>
          </a:prstGeom>
          <a:noFill/>
        </p:spPr>
        <p:txBody>
          <a:bodyPr wrap="none" rtlCol="0">
            <a:spAutoFit/>
          </a:bodyPr>
          <a:lstStyle/>
          <a:p>
            <a:pPr algn="l">
              <a:buClrTx/>
              <a:buSzTx/>
              <a:buFontTx/>
            </a:pPr>
            <a:r>
              <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rPr>
              <a:t>恐龙无处不有</a:t>
            </a:r>
            <a:endParaRPr lang="zh-CN" altLang="en-US" sz="3200">
              <a:solidFill>
                <a:schemeClr val="tx1">
                  <a:lumMod val="65000"/>
                  <a:lumOff val="35000"/>
                </a:schemeClr>
              </a:solidFill>
              <a:latin typeface="华文新魏" panose="02010800040101010101" charset="-122"/>
              <a:ea typeface="华文新魏" panose="02010800040101010101" charset="-122"/>
              <a:cs typeface="字魂27号-布丁体" panose="00000500000000000000" charset="-122"/>
            </a:endParaRPr>
          </a:p>
        </p:txBody>
      </p:sp>
      <p:pic>
        <p:nvPicPr>
          <p:cNvPr id="34" name="图片 33"/>
          <p:cNvPicPr>
            <a:picLocks noChangeAspect="1"/>
          </p:cNvPicPr>
          <p:nvPr>
            <p:custDataLst>
              <p:tags r:id="rId19"/>
            </p:custDataLst>
          </p:nvPr>
        </p:nvPicPr>
        <p:blipFill>
          <a:blip r:embed="rId20"/>
          <a:stretch>
            <a:fillRect/>
          </a:stretch>
        </p:blipFill>
        <p:spPr>
          <a:xfrm>
            <a:off x="0" y="2386965"/>
            <a:ext cx="3174365" cy="4491990"/>
          </a:xfrm>
          <a:prstGeom prst="rect">
            <a:avLst/>
          </a:prstGeom>
          <a:effectLst>
            <a:outerShdw blurRad="50800" dist="38100" dir="2700000" algn="tl" rotWithShape="0">
              <a:prstClr val="black">
                <a:alpha val="40000"/>
              </a:prstClr>
            </a:outerShdw>
          </a:effectLst>
        </p:spPr>
      </p:pic>
      <p:sp>
        <p:nvSpPr>
          <p:cNvPr id="35" name="心形 34"/>
          <p:cNvSpPr/>
          <p:nvPr>
            <p:custDataLst>
              <p:tags r:id="rId21"/>
            </p:custDataLst>
          </p:nvPr>
        </p:nvSpPr>
        <p:spPr>
          <a:xfrm>
            <a:off x="2797810" y="90106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custDataLst>
              <p:tags r:id="rId22"/>
            </p:custDataLst>
          </p:nvPr>
        </p:nvSpPr>
        <p:spPr>
          <a:xfrm>
            <a:off x="1322705" y="59817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custDataLst>
              <p:tags r:id="rId23"/>
            </p:custDataLst>
          </p:nvPr>
        </p:nvSpPr>
        <p:spPr>
          <a:xfrm>
            <a:off x="2951480" y="183896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900170" y="2386965"/>
            <a:ext cx="4613275" cy="1753235"/>
          </a:xfrm>
          <a:prstGeom prst="rect">
            <a:avLst/>
          </a:prstGeom>
          <a:noFill/>
        </p:spPr>
        <p:txBody>
          <a:bodyPr wrap="square" rtlCol="0" anchor="t">
            <a:spAutoFit/>
          </a:bodyPr>
          <a:lstStyle/>
          <a:p>
            <a:r>
              <a:rPr lang="zh-CN" altLang="en-US" sz="3600">
                <a:latin typeface="华文新魏" panose="02010800040101010101" charset="-122"/>
                <a:ea typeface="华文新魏" panose="02010800040101010101" charset="-122"/>
              </a:rPr>
              <a:t>提炼《恐龙无处不有》的推理过程，梳理逻辑链。</a:t>
            </a:r>
            <a:endParaRPr lang="zh-CN" altLang="en-US" sz="3600">
              <a:latin typeface="华文新魏" panose="02010800040101010101" charset="-122"/>
              <a:ea typeface="华文新魏" panose="02010800040101010101"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1" name="心形 20"/>
          <p:cNvSpPr/>
          <p:nvPr>
            <p:custDataLst>
              <p:tags r:id="rId2"/>
            </p:custDataLst>
          </p:nvPr>
        </p:nvSpPr>
        <p:spPr>
          <a:xfrm>
            <a:off x="9242425" y="3129915"/>
            <a:ext cx="600075" cy="554990"/>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custDataLst>
              <p:tags r:id="rId3"/>
            </p:custDataLst>
          </p:nvPr>
        </p:nvSpPr>
        <p:spPr>
          <a:xfrm>
            <a:off x="7767320" y="2827020"/>
            <a:ext cx="327660" cy="30289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custDataLst>
              <p:tags r:id="rId4"/>
            </p:custDataLst>
          </p:nvPr>
        </p:nvSpPr>
        <p:spPr>
          <a:xfrm>
            <a:off x="9396095" y="4067810"/>
            <a:ext cx="300990" cy="240665"/>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8790" y="421005"/>
            <a:ext cx="11235055" cy="626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20115" y="761365"/>
            <a:ext cx="4716780"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詹姆斯罗斯岛发现了鸟臀目恐龙的化石</a:t>
            </a:r>
            <a:r>
              <a:rPr lang="zh-CN" altLang="en-US" sz="3200">
                <a:solidFill>
                  <a:srgbClr val="FF0000"/>
                </a:solidFill>
                <a:latin typeface="华文楷体" panose="02010600040101010101" charset="-122"/>
                <a:ea typeface="华文楷体" panose="02010600040101010101" charset="-122"/>
              </a:rPr>
              <a:t>（科学现象）</a:t>
            </a:r>
            <a:endParaRPr lang="zh-CN" altLang="en-US" sz="3200">
              <a:solidFill>
                <a:srgbClr val="FF0000"/>
              </a:solidFill>
              <a:latin typeface="华文楷体" panose="02010600040101010101" charset="-122"/>
              <a:ea typeface="华文楷体" panose="02010600040101010101" charset="-122"/>
            </a:endParaRPr>
          </a:p>
        </p:txBody>
      </p:sp>
      <p:sp>
        <p:nvSpPr>
          <p:cNvPr id="4" name="文本框 3"/>
          <p:cNvSpPr txBox="1"/>
          <p:nvPr/>
        </p:nvSpPr>
        <p:spPr>
          <a:xfrm>
            <a:off x="5888355" y="761365"/>
            <a:ext cx="4716780"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其他大陆上也都发现了恐龙化石</a:t>
            </a:r>
            <a:r>
              <a:rPr lang="zh-CN" altLang="en-US" sz="3200">
                <a:solidFill>
                  <a:srgbClr val="FF0000"/>
                </a:solidFill>
                <a:latin typeface="华文楷体" panose="02010600040101010101" charset="-122"/>
                <a:ea typeface="华文楷体" panose="02010600040101010101" charset="-122"/>
              </a:rPr>
              <a:t>（科学现象）</a:t>
            </a:r>
            <a:endParaRPr lang="zh-CN" altLang="en-US" sz="3200">
              <a:solidFill>
                <a:srgbClr val="FF0000"/>
              </a:solidFill>
              <a:latin typeface="华文楷体" panose="02010600040101010101" charset="-122"/>
              <a:ea typeface="华文楷体" panose="02010600040101010101" charset="-122"/>
            </a:endParaRPr>
          </a:p>
        </p:txBody>
      </p:sp>
      <p:sp>
        <p:nvSpPr>
          <p:cNvPr id="6" name="左大括号 5"/>
          <p:cNvSpPr/>
          <p:nvPr/>
        </p:nvSpPr>
        <p:spPr>
          <a:xfrm rot="16200000">
            <a:off x="5592445" y="-977900"/>
            <a:ext cx="598805" cy="6700520"/>
          </a:xfrm>
          <a:prstGeom prst="lef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767080" y="3013710"/>
            <a:ext cx="3441065"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恐龙确实遍布世界各地</a:t>
            </a:r>
            <a:r>
              <a:rPr lang="zh-CN" altLang="en-US" sz="3200">
                <a:solidFill>
                  <a:srgbClr val="FF0000"/>
                </a:solidFill>
                <a:latin typeface="华文楷体" panose="02010600040101010101" charset="-122"/>
                <a:ea typeface="华文楷体" panose="02010600040101010101" charset="-122"/>
              </a:rPr>
              <a:t>（科学事实）</a:t>
            </a:r>
            <a:endParaRPr lang="zh-CN" altLang="en-US" sz="3200">
              <a:solidFill>
                <a:srgbClr val="FF0000"/>
              </a:solidFill>
              <a:latin typeface="华文楷体" panose="02010600040101010101" charset="-122"/>
              <a:ea typeface="华文楷体" panose="02010600040101010101" charset="-122"/>
            </a:endParaRPr>
          </a:p>
        </p:txBody>
      </p:sp>
      <p:sp>
        <p:nvSpPr>
          <p:cNvPr id="8" name="文本框 7"/>
          <p:cNvSpPr txBox="1"/>
          <p:nvPr/>
        </p:nvSpPr>
        <p:spPr>
          <a:xfrm>
            <a:off x="4570730" y="3013710"/>
            <a:ext cx="2834005" cy="1568450"/>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恐龙不适应南极的天气</a:t>
            </a:r>
            <a:r>
              <a:rPr lang="zh-CN" altLang="en-US" sz="3200">
                <a:solidFill>
                  <a:srgbClr val="FF0000"/>
                </a:solidFill>
                <a:latin typeface="华文楷体" panose="02010600040101010101" charset="-122"/>
                <a:ea typeface="华文楷体" panose="02010600040101010101" charset="-122"/>
              </a:rPr>
              <a:t>（已认同理论依据）</a:t>
            </a:r>
            <a:endParaRPr lang="zh-CN" altLang="en-US" sz="3200">
              <a:solidFill>
                <a:srgbClr val="FF0000"/>
              </a:solidFill>
              <a:latin typeface="华文楷体" panose="02010600040101010101" charset="-122"/>
              <a:ea typeface="华文楷体" panose="02010600040101010101" charset="-122"/>
            </a:endParaRPr>
          </a:p>
        </p:txBody>
      </p:sp>
      <p:sp>
        <p:nvSpPr>
          <p:cNvPr id="9" name="文本框 8"/>
          <p:cNvSpPr txBox="1"/>
          <p:nvPr/>
        </p:nvSpPr>
        <p:spPr>
          <a:xfrm>
            <a:off x="7767320" y="3013710"/>
            <a:ext cx="3719830" cy="1568450"/>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恐龙不可能在每一块大陆独立生存</a:t>
            </a:r>
            <a:r>
              <a:rPr lang="zh-CN" altLang="en-US" sz="3200">
                <a:solidFill>
                  <a:srgbClr val="FF0000"/>
                </a:solidFill>
                <a:latin typeface="华文楷体" panose="02010600040101010101" charset="-122"/>
                <a:ea typeface="华文楷体" panose="02010600040101010101" charset="-122"/>
              </a:rPr>
              <a:t>（已认同理论依据）</a:t>
            </a:r>
            <a:endParaRPr lang="zh-CN" altLang="en-US" sz="3200">
              <a:solidFill>
                <a:srgbClr val="FF0000"/>
              </a:solidFill>
              <a:latin typeface="华文楷体" panose="02010600040101010101" charset="-122"/>
              <a:ea typeface="华文楷体" panose="02010600040101010101" charset="-122"/>
            </a:endParaRPr>
          </a:p>
        </p:txBody>
      </p:sp>
      <p:sp>
        <p:nvSpPr>
          <p:cNvPr id="10" name="左大括号 9"/>
          <p:cNvSpPr/>
          <p:nvPr/>
        </p:nvSpPr>
        <p:spPr>
          <a:xfrm rot="16200000">
            <a:off x="5360670" y="1659255"/>
            <a:ext cx="598805" cy="6700520"/>
          </a:xfrm>
          <a:prstGeom prst="lef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3963670" y="5607050"/>
            <a:ext cx="4326255" cy="1076325"/>
          </a:xfrm>
          <a:prstGeom prst="rect">
            <a:avLst/>
          </a:prstGeom>
          <a:noFill/>
          <a:ln w="12700" cmpd="sng">
            <a:solidFill>
              <a:schemeClr val="accent1">
                <a:shade val="50000"/>
              </a:schemeClr>
            </a:solidFill>
            <a:prstDash val="sysDot"/>
          </a:ln>
        </p:spPr>
        <p:txBody>
          <a:bodyPr wrap="square" rtlCol="0">
            <a:spAutoFit/>
          </a:bodyPr>
          <a:lstStyle/>
          <a:p>
            <a:pPr algn="ctr"/>
            <a:r>
              <a:rPr lang="zh-CN" altLang="en-US" sz="3200">
                <a:latin typeface="华文楷体" panose="02010600040101010101" charset="-122"/>
                <a:ea typeface="华文楷体" panose="02010600040101010101" charset="-122"/>
              </a:rPr>
              <a:t>是大陆在漂移而不是恐龙在迁移</a:t>
            </a:r>
            <a:r>
              <a:rPr lang="zh-CN" altLang="en-US" sz="3200">
                <a:solidFill>
                  <a:srgbClr val="FF0000"/>
                </a:solidFill>
                <a:latin typeface="华文楷体" panose="02010600040101010101" charset="-122"/>
                <a:ea typeface="华文楷体" panose="02010600040101010101" charset="-122"/>
              </a:rPr>
              <a:t>（假设结论）</a:t>
            </a:r>
            <a:endParaRPr lang="zh-CN" altLang="en-US" sz="3200">
              <a:solidFill>
                <a:srgbClr val="FF0000"/>
              </a:solidFill>
              <a:latin typeface="华文楷体" panose="02010600040101010101" charset="-122"/>
              <a:ea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19.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p="http://schemas.openxmlformats.org/presentationml/2006/main">
  <p:tag name="KSO_WM_BEAUTIFY_FLAG" val="#wm#"/>
  <p:tag name="KSO_WM_FULL_TEXT_BEAUTIFY_COPY_ID" val="2"/>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124.xml><?xml version="1.0" encoding="utf-8"?>
<p:tagLst xmlns:p="http://schemas.openxmlformats.org/presentationml/2006/main">
  <p:tag name="KSO_WM_BEAUTIFY_FLAG" val="#wm#"/>
  <p:tag name="KSO_WM_FULL_TEXT_BEAUTIFY_COPY_ID" val="150995353"/>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25.xml><?xml version="1.0" encoding="utf-8"?>
<p:tagLst xmlns:p="http://schemas.openxmlformats.org/presentationml/2006/main">
  <p:tag name="KSO_WM_FULL_TEXT_BEAUTIFY_COPY_ID" val="2"/>
</p:tagLst>
</file>

<file path=ppt/tags/tag126.xml><?xml version="1.0" encoding="utf-8"?>
<p:tagLst xmlns:p="http://schemas.openxmlformats.org/presentationml/2006/main">
  <p:tag name="KSO_WM_FULL_TEXT_BEAUTIFY_COPY_ID" val="3"/>
</p:tagLst>
</file>

<file path=ppt/tags/tag127.xml><?xml version="1.0" encoding="utf-8"?>
<p:tagLst xmlns:p="http://schemas.openxmlformats.org/presentationml/2006/main">
  <p:tag name="KSO_WM_FULL_TEXT_BEAUTIFY_COPY_ID" val="13"/>
</p:tagLst>
</file>

<file path=ppt/tags/tag128.xml><?xml version="1.0" encoding="utf-8"?>
<p:tagLst xmlns:p="http://schemas.openxmlformats.org/presentationml/2006/main">
  <p:tag name="KSO_WM_FULL_TEXT_BEAUTIFY_COPY_ID" val="15"/>
</p:tagLst>
</file>

<file path=ppt/tags/tag129.xml><?xml version="1.0" encoding="utf-8"?>
<p:tagLst xmlns:p="http://schemas.openxmlformats.org/presentationml/2006/main">
  <p:tag name="KSO_WM_FULL_TEXT_BEAUTIFY_COPY_ID" val="4"/>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KSO_WM_FULL_TEXT_BEAUTIFY_COPY_ID" val="5"/>
</p:tagLst>
</file>

<file path=ppt/tags/tag131.xml><?xml version="1.0" encoding="utf-8"?>
<p:tagLst xmlns:p="http://schemas.openxmlformats.org/presentationml/2006/main">
  <p:tag name="KSO_WM_FULL_TEXT_BEAUTIFY_COPY_ID" val="22"/>
</p:tagLst>
</file>

<file path=ppt/tags/tag132.xml><?xml version="1.0" encoding="utf-8"?>
<p:tagLst xmlns:p="http://schemas.openxmlformats.org/presentationml/2006/main">
  <p:tag name="KSO_WM_BEAUTIFY_FLAG" val="#wm#"/>
  <p:tag name="KSO_WM_FULL_TEXT_BEAUTIFY_COPY_ID" val="150995372"/>
  <p:tag name="KSO_WM_TEMPLATE_CATEGORY" val="custom"/>
  <p:tag name="KSO_WM_TEMPLATE_INDEX" val="20205176"/>
</p:tagLst>
</file>

<file path=ppt/tags/tag133.xml><?xml version="1.0" encoding="utf-8"?>
<p:tagLst xmlns:p="http://schemas.openxmlformats.org/presentationml/2006/main">
  <p:tag name="KSO_WM_FULL_TEXT_BEAUTIFY_COPY_ID" val="5"/>
</p:tagLst>
</file>

<file path=ppt/tags/tag134.xml><?xml version="1.0" encoding="utf-8"?>
<p:tagLst xmlns:p="http://schemas.openxmlformats.org/presentationml/2006/main">
  <p:tag name="KSO_WM_FULL_TEXT_BEAUTIFY_COPY_ID" val="4"/>
</p:tagLst>
</file>

<file path=ppt/tags/tag135.xml><?xml version="1.0" encoding="utf-8"?>
<p:tagLst xmlns:p="http://schemas.openxmlformats.org/presentationml/2006/main">
  <p:tag name="KSO_WM_FULL_TEXT_BEAUTIFY_COPY_ID" val="8"/>
</p:tagLst>
</file>

<file path=ppt/tags/tag136.xml><?xml version="1.0" encoding="utf-8"?>
<p:tagLst xmlns:p="http://schemas.openxmlformats.org/presentationml/2006/main">
  <p:tag name="KSO_WM_FULL_TEXT_BEAUTIFY_COPY_ID" val="10"/>
</p:tagLst>
</file>

<file path=ppt/tags/tag137.xml><?xml version="1.0" encoding="utf-8"?>
<p:tagLst xmlns:p="http://schemas.openxmlformats.org/presentationml/2006/main">
  <p:tag name="KSO_WM_FULL_TEXT_BEAUTIFY_COPY_ID" val="11"/>
</p:tagLst>
</file>

<file path=ppt/tags/tag138.xml><?xml version="1.0" encoding="utf-8"?>
<p:tagLst xmlns:p="http://schemas.openxmlformats.org/presentationml/2006/main">
  <p:tag name="KSO_WM_FULL_TEXT_BEAUTIFY_COPY_ID" val="12"/>
</p:tagLst>
</file>

<file path=ppt/tags/tag139.xml><?xml version="1.0" encoding="utf-8"?>
<p:tagLst xmlns:p="http://schemas.openxmlformats.org/presentationml/2006/main">
  <p:tag name="KSO_WM_BEAUTIFY_FLAG" val="#wm#"/>
  <p:tag name="KSO_WM_FULL_TEXT_BEAUTIFY_COPY_ID" val="150995354"/>
  <p:tag name="KSO_WM_TEMPLATE_CATEGORY" val="custom"/>
  <p:tag name="KSO_WM_TEMPLATE_INDEX" val="20205176"/>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KSO_WM_FULL_TEXT_BEAUTIFY_COPY_ID" val="6"/>
</p:tagLst>
</file>

<file path=ppt/tags/tag141.xml><?xml version="1.0" encoding="utf-8"?>
<p:tagLst xmlns:p="http://schemas.openxmlformats.org/presentationml/2006/main">
  <p:tag name="KSO_WM_FULL_TEXT_BEAUTIFY_COPY_ID" val="7"/>
</p:tagLst>
</file>

<file path=ppt/tags/tag142.xml><?xml version="1.0" encoding="utf-8"?>
<p:tagLst xmlns:p="http://schemas.openxmlformats.org/presentationml/2006/main">
  <p:tag name="KSO_WM_FULL_TEXT_BEAUTIFY_COPY_ID" val="8"/>
</p:tagLst>
</file>

<file path=ppt/tags/tag143.xml><?xml version="1.0" encoding="utf-8"?>
<p:tagLst xmlns:p="http://schemas.openxmlformats.org/presentationml/2006/main">
  <p:tag name="KSO_WM_BEAUTIFY_FLAG" val="#wm#"/>
  <p:tag name="KSO_WM_FULL_TEXT_BEAUTIFY_COPY_ID" val="14"/>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144.xml><?xml version="1.0" encoding="utf-8"?>
<p:tagLst xmlns:p="http://schemas.openxmlformats.org/presentationml/2006/main">
  <p:tag name="KSO_WM_BEAUTIFY_FLAG" val="#wm#"/>
  <p:tag name="KSO_WM_FULL_TEXT_BEAUTIFY_COPY_ID" val="150995355"/>
  <p:tag name="KSO_WM_TEMPLATE_CATEGORY" val="custom"/>
  <p:tag name="KSO_WM_TEMPLATE_INDEX" val="20205176"/>
</p:tagLst>
</file>

<file path=ppt/tags/tag145.xml><?xml version="1.0" encoding="utf-8"?>
<p:tagLst xmlns:p="http://schemas.openxmlformats.org/presentationml/2006/main">
  <p:tag name="KSO_WM_FULL_TEXT_BEAUTIFY_COPY_ID" val="13"/>
</p:tagLst>
</file>

<file path=ppt/tags/tag146.xml><?xml version="1.0" encoding="utf-8"?>
<p:tagLst xmlns:p="http://schemas.openxmlformats.org/presentationml/2006/main">
  <p:tag name="KSO_WM_FULL_TEXT_BEAUTIFY_COPY_ID" val="14"/>
</p:tagLst>
</file>

<file path=ppt/tags/tag147.xml><?xml version="1.0" encoding="utf-8"?>
<p:tagLst xmlns:p="http://schemas.openxmlformats.org/presentationml/2006/main">
  <p:tag name="KSO_WM_FULL_TEXT_BEAUTIFY_COPY_ID" val="15"/>
</p:tagLst>
</file>

<file path=ppt/tags/tag148.xml><?xml version="1.0" encoding="utf-8"?>
<p:tagLst xmlns:p="http://schemas.openxmlformats.org/presentationml/2006/main">
  <p:tag name="KSO_WM_FULL_TEXT_BEAUTIFY_COPY_ID" val="16"/>
</p:tagLst>
</file>

<file path=ppt/tags/tag149.xml><?xml version="1.0" encoding="utf-8"?>
<p:tagLst xmlns:p="http://schemas.openxmlformats.org/presentationml/2006/main">
  <p:tag name="KSO_WM_FULL_TEXT_BEAUTIFY_COPY_ID" val="17"/>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KSO_WM_FULL_TEXT_BEAUTIFY_COPY_ID" val="5"/>
</p:tagLst>
</file>

<file path=ppt/tags/tag151.xml><?xml version="1.0" encoding="utf-8"?>
<p:tagLst xmlns:p="http://schemas.openxmlformats.org/presentationml/2006/main">
  <p:tag name="KSO_WM_FULL_TEXT_BEAUTIFY_COPY_ID" val="4"/>
</p:tagLst>
</file>

<file path=ppt/tags/tag152.xml><?xml version="1.0" encoding="utf-8"?>
<p:tagLst xmlns:p="http://schemas.openxmlformats.org/presentationml/2006/main">
  <p:tag name="KSO_WM_FULL_TEXT_BEAUTIFY_COPY_ID" val="7"/>
</p:tagLst>
</file>

<file path=ppt/tags/tag153.xml><?xml version="1.0" encoding="utf-8"?>
<p:tagLst xmlns:p="http://schemas.openxmlformats.org/presentationml/2006/main">
  <p:tag name="KSO_WM_FULL_TEXT_BEAUTIFY_COPY_ID" val="11"/>
</p:tagLst>
</file>

<file path=ppt/tags/tag154.xml><?xml version="1.0" encoding="utf-8"?>
<p:tagLst xmlns:p="http://schemas.openxmlformats.org/presentationml/2006/main">
  <p:tag name="KSO_WM_FULL_TEXT_BEAUTIFY_COPY_ID" val="12"/>
</p:tagLst>
</file>

<file path=ppt/tags/tag155.xml><?xml version="1.0" encoding="utf-8"?>
<p:tagLst xmlns:p="http://schemas.openxmlformats.org/presentationml/2006/main">
  <p:tag name="KSO_WM_FULL_TEXT_BEAUTIFY_COPY_ID" val="18"/>
</p:tagLst>
</file>

<file path=ppt/tags/tag156.xml><?xml version="1.0" encoding="utf-8"?>
<p:tagLst xmlns:p="http://schemas.openxmlformats.org/presentationml/2006/main">
  <p:tag name="KSO_WM_FULL_TEXT_BEAUTIFY_COPY_ID" val="19"/>
</p:tagLst>
</file>

<file path=ppt/tags/tag157.xml><?xml version="1.0" encoding="utf-8"?>
<p:tagLst xmlns:p="http://schemas.openxmlformats.org/presentationml/2006/main">
  <p:tag name="KSO_WM_FULL_TEXT_BEAUTIFY_COPY_ID" val="20"/>
</p:tagLst>
</file>

<file path=ppt/tags/tag158.xml><?xml version="1.0" encoding="utf-8"?>
<p:tagLst xmlns:p="http://schemas.openxmlformats.org/presentationml/2006/main">
  <p:tag name="KSO_WM_FULL_TEXT_BEAUTIFY_COPY_ID" val="22"/>
</p:tagLst>
</file>

<file path=ppt/tags/tag159.xml><?xml version="1.0" encoding="utf-8"?>
<p:tagLst xmlns:p="http://schemas.openxmlformats.org/presentationml/2006/main">
  <p:tag name="KSO_WM_FULL_TEXT_BEAUTIFY_COPY_ID" val="23"/>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KSO_WM_FULL_TEXT_BEAUTIFY_COPY_ID" val="24"/>
</p:tagLst>
</file>

<file path=ppt/tags/tag161.xml><?xml version="1.0" encoding="utf-8"?>
<p:tagLst xmlns:p="http://schemas.openxmlformats.org/presentationml/2006/main">
  <p:tag name="KSO_WM_FULL_TEXT_BEAUTIFY_COPY_ID" val="26"/>
</p:tagLst>
</file>

<file path=ppt/tags/tag162.xml><?xml version="1.0" encoding="utf-8"?>
<p:tagLst xmlns:p="http://schemas.openxmlformats.org/presentationml/2006/main">
  <p:tag name="KSO_WM_FULL_TEXT_BEAUTIFY_COPY_ID" val="27"/>
</p:tagLst>
</file>

<file path=ppt/tags/tag163.xml><?xml version="1.0" encoding="utf-8"?>
<p:tagLst xmlns:p="http://schemas.openxmlformats.org/presentationml/2006/main">
  <p:tag name="KSO_WM_FULL_TEXT_BEAUTIFY_COPY_ID" val="21"/>
</p:tagLst>
</file>

<file path=ppt/tags/tag164.xml><?xml version="1.0" encoding="utf-8"?>
<p:tagLst xmlns:p="http://schemas.openxmlformats.org/presentationml/2006/main">
  <p:tag name="KSO_WM_BEAUTIFY_FLAG" val="#wm#"/>
  <p:tag name="KSO_WM_FULL_TEXT_BEAUTIFY_COPY_ID" val="150995363"/>
  <p:tag name="KSO_WM_TEMPLATE_CATEGORY" val="custom"/>
  <p:tag name="KSO_WM_TEMPLATE_INDEX" val="20205176"/>
</p:tagLst>
</file>

<file path=ppt/tags/tag165.xml><?xml version="1.0" encoding="utf-8"?>
<p:tagLst xmlns:p="http://schemas.openxmlformats.org/presentationml/2006/main">
  <p:tag name="KSO_WM_FULL_TEXT_BEAUTIFY_COPY_ID" val="5"/>
</p:tagLst>
</file>

<file path=ppt/tags/tag166.xml><?xml version="1.0" encoding="utf-8"?>
<p:tagLst xmlns:p="http://schemas.openxmlformats.org/presentationml/2006/main">
  <p:tag name="KSO_WM_FULL_TEXT_BEAUTIFY_COPY_ID" val="4"/>
</p:tagLst>
</file>

<file path=ppt/tags/tag167.xml><?xml version="1.0" encoding="utf-8"?>
<p:tagLst xmlns:p="http://schemas.openxmlformats.org/presentationml/2006/main">
  <p:tag name="KSO_WM_FULL_TEXT_BEAUTIFY_COPY_ID" val="11"/>
</p:tagLst>
</file>

<file path=ppt/tags/tag168.xml><?xml version="1.0" encoding="utf-8"?>
<p:tagLst xmlns:p="http://schemas.openxmlformats.org/presentationml/2006/main">
  <p:tag name="KSO_WM_FULL_TEXT_BEAUTIFY_COPY_ID" val="12"/>
</p:tagLst>
</file>

<file path=ppt/tags/tag169.xml><?xml version="1.0" encoding="utf-8"?>
<p:tagLst xmlns:p="http://schemas.openxmlformats.org/presentationml/2006/main">
  <p:tag name="KSO_WM_BEAUTIFY_FLAG" val="#wm#"/>
  <p:tag name="KSO_WM_FULL_TEXT_BEAUTIFY_COPY_ID" val="150995354"/>
  <p:tag name="KSO_WM_TEMPLATE_CATEGORY" val="custom"/>
  <p:tag name="KSO_WM_TEMPLATE_INDEX" val="20205176"/>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KSO_WM_FULL_TEXT_BEAUTIFY_COPY_ID" val="6"/>
</p:tagLst>
</file>

<file path=ppt/tags/tag171.xml><?xml version="1.0" encoding="utf-8"?>
<p:tagLst xmlns:p="http://schemas.openxmlformats.org/presentationml/2006/main">
  <p:tag name="KSO_WM_FULL_TEXT_BEAUTIFY_COPY_ID" val="7"/>
</p:tagLst>
</file>

<file path=ppt/tags/tag172.xml><?xml version="1.0" encoding="utf-8"?>
<p:tagLst xmlns:p="http://schemas.openxmlformats.org/presentationml/2006/main">
  <p:tag name="KSO_WM_FULL_TEXT_BEAUTIFY_COPY_ID" val="8"/>
</p:tagLst>
</file>

<file path=ppt/tags/tag173.xml><?xml version="1.0" encoding="utf-8"?>
<p:tagLst xmlns:p="http://schemas.openxmlformats.org/presentationml/2006/main">
  <p:tag name="KSO_WM_BEAUTIFY_FLAG" val="#wm#"/>
  <p:tag name="KSO_WM_FULL_TEXT_BEAUTIFY_COPY_ID" val="14"/>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174.xml><?xml version="1.0" encoding="utf-8"?>
<p:tagLst xmlns:p="http://schemas.openxmlformats.org/presentationml/2006/main">
  <p:tag name="KSO_WM_BEAUTIFY_FLAG" val="#wm#"/>
  <p:tag name="KSO_WM_FULL_TEXT_BEAUTIFY_COPY_ID" val="150995355"/>
  <p:tag name="KSO_WM_TEMPLATE_CATEGORY" val="custom"/>
  <p:tag name="KSO_WM_TEMPLATE_INDEX" val="20205176"/>
</p:tagLst>
</file>

<file path=ppt/tags/tag175.xml><?xml version="1.0" encoding="utf-8"?>
<p:tagLst xmlns:p="http://schemas.openxmlformats.org/presentationml/2006/main">
  <p:tag name="KSO_WM_FULL_TEXT_BEAUTIFY_COPY_ID" val="12"/>
</p:tagLst>
</file>

<file path=ppt/tags/tag176.xml><?xml version="1.0" encoding="utf-8"?>
<p:tagLst xmlns:p="http://schemas.openxmlformats.org/presentationml/2006/main">
  <p:tag name="KSO_WM_FULL_TEXT_BEAUTIFY_COPY_ID" val="11"/>
</p:tagLst>
</file>

<file path=ppt/tags/tag177.xml><?xml version="1.0" encoding="utf-8"?>
<p:tagLst xmlns:p="http://schemas.openxmlformats.org/presentationml/2006/main">
  <p:tag name="KSO_WM_FULL_TEXT_BEAUTIFY_COPY_ID" val="8"/>
</p:tagLst>
</file>

<file path=ppt/tags/tag178.xml><?xml version="1.0" encoding="utf-8"?>
<p:tagLst xmlns:p="http://schemas.openxmlformats.org/presentationml/2006/main">
  <p:tag name="KSO_WM_FULL_TEXT_BEAUTIFY_COPY_ID" val="10"/>
</p:tagLst>
</file>

<file path=ppt/tags/tag179.xml><?xml version="1.0" encoding="utf-8"?>
<p:tagLst xmlns:p="http://schemas.openxmlformats.org/presentationml/2006/main">
  <p:tag name="KSO_WM_FULL_TEXT_BEAUTIFY_COPY_ID" val="5"/>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KSO_WM_FULL_TEXT_BEAUTIFY_COPY_ID" val="7"/>
</p:tagLst>
</file>

<file path=ppt/tags/tag181.xml><?xml version="1.0" encoding="utf-8"?>
<p:tagLst xmlns:p="http://schemas.openxmlformats.org/presentationml/2006/main">
  <p:tag name="KSO_WM_FULL_TEXT_BEAUTIFY_COPY_ID" val="25"/>
</p:tagLst>
</file>

<file path=ppt/tags/tag182.xml><?xml version="1.0" encoding="utf-8"?>
<p:tagLst xmlns:p="http://schemas.openxmlformats.org/presentationml/2006/main">
  <p:tag name="KSO_WM_FULL_TEXT_BEAUTIFY_COPY_ID" val="30"/>
</p:tagLst>
</file>

<file path=ppt/tags/tag183.xml><?xml version="1.0" encoding="utf-8"?>
<p:tagLst xmlns:p="http://schemas.openxmlformats.org/presentationml/2006/main">
  <p:tag name="KSO_WM_FULL_TEXT_BEAUTIFY_COPY_ID" val="31"/>
</p:tagLst>
</file>

<file path=ppt/tags/tag184.xml><?xml version="1.0" encoding="utf-8"?>
<p:tagLst xmlns:p="http://schemas.openxmlformats.org/presentationml/2006/main">
  <p:tag name="KSO_WM_FULL_TEXT_BEAUTIFY_COPY_ID" val="32"/>
</p:tagLst>
</file>

<file path=ppt/tags/tag185.xml><?xml version="1.0" encoding="utf-8"?>
<p:tagLst xmlns:p="http://schemas.openxmlformats.org/presentationml/2006/main">
  <p:tag name="KSO_WM_FULL_TEXT_BEAUTIFY_COPY_ID" val="33"/>
</p:tagLst>
</file>

<file path=ppt/tags/tag186.xml><?xml version="1.0" encoding="utf-8"?>
<p:tagLst xmlns:p="http://schemas.openxmlformats.org/presentationml/2006/main">
  <p:tag name="KSO_WM_FULL_TEXT_BEAUTIFY_COPY_ID" val="34"/>
</p:tagLst>
</file>

<file path=ppt/tags/tag187.xml><?xml version="1.0" encoding="utf-8"?>
<p:tagLst xmlns:p="http://schemas.openxmlformats.org/presentationml/2006/main">
  <p:tag name="KSO_WM_FULL_TEXT_BEAUTIFY_COPY_ID" val="35"/>
</p:tagLst>
</file>

<file path=ppt/tags/tag188.xml><?xml version="1.0" encoding="utf-8"?>
<p:tagLst xmlns:p="http://schemas.openxmlformats.org/presentationml/2006/main">
  <p:tag name="KSO_WM_FULL_TEXT_BEAUTIFY_COPY_ID" val="36"/>
</p:tagLst>
</file>

<file path=ppt/tags/tag189.xml><?xml version="1.0" encoding="utf-8"?>
<p:tagLst xmlns:p="http://schemas.openxmlformats.org/presentationml/2006/main">
  <p:tag name="KSO_WM_FULL_TEXT_BEAUTIFY_COPY_ID" val="37"/>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KSO_WM_BEAUTIFY_FLAG" val="#wm#"/>
  <p:tag name="KSO_WM_FULL_TEXT_BEAUTIFY_COPY_ID" val="150995361"/>
  <p:tag name="KSO_WM_TEMPLATE_CATEGORY" val="custom"/>
  <p:tag name="KSO_WM_TEMPLATE_INDEX" val="20205176"/>
</p:tagLst>
</file>

<file path=ppt/tags/tag191.xml><?xml version="1.0" encoding="utf-8"?>
<p:tagLst xmlns:p="http://schemas.openxmlformats.org/presentationml/2006/main">
  <p:tag name="KSO_WM_FULL_TEXT_BEAUTIFY_COPY_ID" val="21"/>
</p:tagLst>
</file>

<file path=ppt/tags/tag192.xml><?xml version="1.0" encoding="utf-8"?>
<p:tagLst xmlns:p="http://schemas.openxmlformats.org/presentationml/2006/main">
  <p:tag name="KSO_WM_FULL_TEXT_BEAUTIFY_COPY_ID" val="22"/>
</p:tagLst>
</file>

<file path=ppt/tags/tag193.xml><?xml version="1.0" encoding="utf-8"?>
<p:tagLst xmlns:p="http://schemas.openxmlformats.org/presentationml/2006/main">
  <p:tag name="KSO_WM_FULL_TEXT_BEAUTIFY_COPY_ID" val="23"/>
</p:tagLst>
</file>

<file path=ppt/tags/tag194.xml><?xml version="1.0" encoding="utf-8"?>
<p:tagLst xmlns:p="http://schemas.openxmlformats.org/presentationml/2006/main">
  <p:tag name="KSO_WM_BEAUTIFY_FLAG" val="#wm#"/>
  <p:tag name="KSO_WM_FULL_TEXT_BEAUTIFY_COPY_ID" val="150995357"/>
  <p:tag name="KSO_WM_TEMPLATE_CATEGORY" val="custom"/>
  <p:tag name="KSO_WM_TEMPLATE_INDEX" val="20205176"/>
</p:tagLst>
</file>

<file path=ppt/tags/tag195.xml><?xml version="1.0" encoding="utf-8"?>
<p:tagLst xmlns:p="http://schemas.openxmlformats.org/presentationml/2006/main">
  <p:tag name="KSO_WM_FULL_TEXT_BEAUTIFY_COPY_ID" val="21"/>
</p:tagLst>
</file>

<file path=ppt/tags/tag196.xml><?xml version="1.0" encoding="utf-8"?>
<p:tagLst xmlns:p="http://schemas.openxmlformats.org/presentationml/2006/main">
  <p:tag name="KSO_WM_FULL_TEXT_BEAUTIFY_COPY_ID" val="22"/>
</p:tagLst>
</file>

<file path=ppt/tags/tag197.xml><?xml version="1.0" encoding="utf-8"?>
<p:tagLst xmlns:p="http://schemas.openxmlformats.org/presentationml/2006/main">
  <p:tag name="KSO_WM_FULL_TEXT_BEAUTIFY_COPY_ID" val="23"/>
</p:tagLst>
</file>

<file path=ppt/tags/tag198.xml><?xml version="1.0" encoding="utf-8"?>
<p:tagLst xmlns:p="http://schemas.openxmlformats.org/presentationml/2006/main">
  <p:tag name="KSO_WM_BEAUTIFY_FLAG" val="#wm#"/>
  <p:tag name="KSO_WM_FULL_TEXT_BEAUTIFY_COPY_ID" val="150995357"/>
  <p:tag name="KSO_WM_TEMPLATE_CATEGORY" val="custom"/>
  <p:tag name="KSO_WM_TEMPLATE_INDEX" val="20205176"/>
</p:tagLst>
</file>

<file path=ppt/tags/tag199.xml><?xml version="1.0" encoding="utf-8"?>
<p:tagLst xmlns:p="http://schemas.openxmlformats.org/presentationml/2006/main">
  <p:tag name="KSO_WM_FULL_TEXT_BEAUTIFY_COPY_ID" val="5"/>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KSO_WM_FULL_TEXT_BEAUTIFY_COPY_ID" val="4"/>
</p:tagLst>
</file>

<file path=ppt/tags/tag201.xml><?xml version="1.0" encoding="utf-8"?>
<p:tagLst xmlns:p="http://schemas.openxmlformats.org/presentationml/2006/main">
  <p:tag name="KSO_WM_FULL_TEXT_BEAUTIFY_COPY_ID" val="11"/>
</p:tagLst>
</file>

<file path=ppt/tags/tag202.xml><?xml version="1.0" encoding="utf-8"?>
<p:tagLst xmlns:p="http://schemas.openxmlformats.org/presentationml/2006/main">
  <p:tag name="KSO_WM_FULL_TEXT_BEAUTIFY_COPY_ID" val="12"/>
</p:tagLst>
</file>

<file path=ppt/tags/tag203.xml><?xml version="1.0" encoding="utf-8"?>
<p:tagLst xmlns:p="http://schemas.openxmlformats.org/presentationml/2006/main">
  <p:tag name="KSO_WM_BEAUTIFY_FLAG" val="#wm#"/>
  <p:tag name="KSO_WM_FULL_TEXT_BEAUTIFY_COPY_ID" val="150995354"/>
  <p:tag name="KSO_WM_TEMPLATE_CATEGORY" val="custom"/>
  <p:tag name="KSO_WM_TEMPLATE_INDEX" val="20205176"/>
</p:tagLst>
</file>

<file path=ppt/tags/tag204.xml><?xml version="1.0" encoding="utf-8"?>
<p:tagLst xmlns:p="http://schemas.openxmlformats.org/presentationml/2006/main">
  <p:tag name="KSO_WM_FULL_TEXT_BEAUTIFY_COPY_ID" val="2"/>
</p:tagLst>
</file>

<file path=ppt/tags/tag205.xml><?xml version="1.0" encoding="utf-8"?>
<p:tagLst xmlns:p="http://schemas.openxmlformats.org/presentationml/2006/main">
  <p:tag name="KSO_WM_FULL_TEXT_BEAUTIFY_COPY_ID" val="3"/>
</p:tagLst>
</file>

<file path=ppt/tags/tag206.xml><?xml version="1.0" encoding="utf-8"?>
<p:tagLst xmlns:p="http://schemas.openxmlformats.org/presentationml/2006/main">
  <p:tag name="KSO_WM_FULL_TEXT_BEAUTIFY_COPY_ID" val="13"/>
</p:tagLst>
</file>

<file path=ppt/tags/tag207.xml><?xml version="1.0" encoding="utf-8"?>
<p:tagLst xmlns:p="http://schemas.openxmlformats.org/presentationml/2006/main">
  <p:tag name="KSO_WM_FULL_TEXT_BEAUTIFY_COPY_ID" val="15"/>
</p:tagLst>
</file>

<file path=ppt/tags/tag208.xml><?xml version="1.0" encoding="utf-8"?>
<p:tagLst xmlns:p="http://schemas.openxmlformats.org/presentationml/2006/main">
  <p:tag name="KSO_WM_FULL_TEXT_BEAUTIFY_COPY_ID" val="4"/>
</p:tagLst>
</file>

<file path=ppt/tags/tag209.xml><?xml version="1.0" encoding="utf-8"?>
<p:tagLst xmlns:p="http://schemas.openxmlformats.org/presentationml/2006/main">
  <p:tag name="KSO_WM_FULL_TEXT_BEAUTIFY_COPY_ID" val="6"/>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KSO_WM_FULL_TEXT_BEAUTIFY_COPY_ID" val="7"/>
</p:tagLst>
</file>

<file path=ppt/tags/tag211.xml><?xml version="1.0" encoding="utf-8"?>
<p:tagLst xmlns:p="http://schemas.openxmlformats.org/presentationml/2006/main">
  <p:tag name="KSO_WM_FULL_TEXT_BEAUTIFY_COPY_ID" val="8"/>
</p:tagLst>
</file>

<file path=ppt/tags/tag212.xml><?xml version="1.0" encoding="utf-8"?>
<p:tagLst xmlns:p="http://schemas.openxmlformats.org/presentationml/2006/main">
  <p:tag name="KSO_WM_FULL_TEXT_BEAUTIFY_COPY_ID" val="9"/>
</p:tagLst>
</file>

<file path=ppt/tags/tag213.xml><?xml version="1.0" encoding="utf-8"?>
<p:tagLst xmlns:p="http://schemas.openxmlformats.org/presentationml/2006/main">
  <p:tag name="KSO_WM_FULL_TEXT_BEAUTIFY_COPY_ID" val="10"/>
</p:tagLst>
</file>

<file path=ppt/tags/tag214.xml><?xml version="1.0" encoding="utf-8"?>
<p:tagLst xmlns:p="http://schemas.openxmlformats.org/presentationml/2006/main">
  <p:tag name="KSO_WM_FULL_TEXT_BEAUTIFY_COPY_ID" val="5"/>
</p:tagLst>
</file>

<file path=ppt/tags/tag215.xml><?xml version="1.0" encoding="utf-8"?>
<p:tagLst xmlns:p="http://schemas.openxmlformats.org/presentationml/2006/main">
  <p:tag name="KSO_WM_FULL_TEXT_BEAUTIFY_COPY_ID" val="22"/>
</p:tagLst>
</file>

<file path=ppt/tags/tag216.xml><?xml version="1.0" encoding="utf-8"?>
<p:tagLst xmlns:p="http://schemas.openxmlformats.org/presentationml/2006/main">
  <p:tag name="KSO_WM_FULL_TEXT_BEAUTIFY_COPY_ID" val="23"/>
</p:tagLst>
</file>

<file path=ppt/tags/tag217.xml><?xml version="1.0" encoding="utf-8"?>
<p:tagLst xmlns:p="http://schemas.openxmlformats.org/presentationml/2006/main">
  <p:tag name="KSO_WM_BEAUTIFY_FLAG" val="#wm#"/>
  <p:tag name="KSO_WM_FULL_TEXT_BEAUTIFY_COPY_ID" val="150995360"/>
  <p:tag name="KSO_WM_TEMPLATE_CATEGORY" val="custom"/>
  <p:tag name="KSO_WM_TEMPLATE_INDEX" val="20205176"/>
</p:tagLst>
</file>

<file path=ppt/tags/tag218.xml><?xml version="1.0" encoding="utf-8"?>
<p:tagLst xmlns:p="http://schemas.openxmlformats.org/presentationml/2006/main">
  <p:tag name="KSO_WM_FULL_TEXT_BEAUTIFY_COPY_ID" val="21"/>
</p:tagLst>
</file>

<file path=ppt/tags/tag219.xml><?xml version="1.0" encoding="utf-8"?>
<p:tagLst xmlns:p="http://schemas.openxmlformats.org/presentationml/2006/main">
  <p:tag name="KSO_WM_FULL_TEXT_BEAUTIFY_COPY_ID" val="22"/>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KSO_WM_FULL_TEXT_BEAUTIFY_COPY_ID" val="23"/>
</p:tagLst>
</file>

<file path=ppt/tags/tag221.xml><?xml version="1.0" encoding="utf-8"?>
<p:tagLst xmlns:p="http://schemas.openxmlformats.org/presentationml/2006/main">
  <p:tag name="KSO_WM_BEAUTIFY_FLAG" val="#wm#"/>
  <p:tag name="KSO_WM_FULL_TEXT_BEAUTIFY_COPY_ID" val="150995357"/>
  <p:tag name="KSO_WM_TEMPLATE_CATEGORY" val="custom"/>
  <p:tag name="KSO_WM_TEMPLATE_INDEX" val="20205176"/>
</p:tagLst>
</file>

<file path=ppt/tags/tag222.xml><?xml version="1.0" encoding="utf-8"?>
<p:tagLst xmlns:p="http://schemas.openxmlformats.org/presentationml/2006/main">
  <p:tag name="KSO_WM_FULL_TEXT_BEAUTIFY_COPY_ID" val="21"/>
</p:tagLst>
</file>

<file path=ppt/tags/tag223.xml><?xml version="1.0" encoding="utf-8"?>
<p:tagLst xmlns:p="http://schemas.openxmlformats.org/presentationml/2006/main">
  <p:tag name="KSO_WM_FULL_TEXT_BEAUTIFY_COPY_ID" val="22"/>
</p:tagLst>
</file>

<file path=ppt/tags/tag224.xml><?xml version="1.0" encoding="utf-8"?>
<p:tagLst xmlns:p="http://schemas.openxmlformats.org/presentationml/2006/main">
  <p:tag name="KSO_WM_FULL_TEXT_BEAUTIFY_COPY_ID" val="23"/>
</p:tagLst>
</file>

<file path=ppt/tags/tag225.xml><?xml version="1.0" encoding="utf-8"?>
<p:tagLst xmlns:p="http://schemas.openxmlformats.org/presentationml/2006/main">
  <p:tag name="KSO_WM_BEAUTIFY_FLAG" val="#wm#"/>
  <p:tag name="KSO_WM_FULL_TEXT_BEAUTIFY_COPY_ID" val="150995357"/>
  <p:tag name="KSO_WM_TEMPLATE_CATEGORY" val="custom"/>
  <p:tag name="KSO_WM_TEMPLATE_INDEX" val="20205176"/>
</p:tagLst>
</file>

<file path=ppt/tags/tag226.xml><?xml version="1.0" encoding="utf-8"?>
<p:tagLst xmlns:p="http://schemas.openxmlformats.org/presentationml/2006/main">
  <p:tag name="KSO_WM_FULL_TEXT_BEAUTIFY_COPY_ID" val="5"/>
</p:tagLst>
</file>

<file path=ppt/tags/tag227.xml><?xml version="1.0" encoding="utf-8"?>
<p:tagLst xmlns:p="http://schemas.openxmlformats.org/presentationml/2006/main">
  <p:tag name="KSO_WM_FULL_TEXT_BEAUTIFY_COPY_ID" val="4"/>
</p:tagLst>
</file>

<file path=ppt/tags/tag228.xml><?xml version="1.0" encoding="utf-8"?>
<p:tagLst xmlns:p="http://schemas.openxmlformats.org/presentationml/2006/main">
  <p:tag name="KSO_WM_FULL_TEXT_BEAUTIFY_COPY_ID" val="11"/>
</p:tagLst>
</file>

<file path=ppt/tags/tag229.xml><?xml version="1.0" encoding="utf-8"?>
<p:tagLst xmlns:p="http://schemas.openxmlformats.org/presentationml/2006/main">
  <p:tag name="KSO_WM_FULL_TEXT_BEAUTIFY_COPY_ID" val="12"/>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KSO_WM_BEAUTIFY_FLAG" val="#wm#"/>
  <p:tag name="KSO_WM_FULL_TEXT_BEAUTIFY_COPY_ID" val="150995354"/>
  <p:tag name="KSO_WM_TEMPLATE_CATEGORY" val="custom"/>
  <p:tag name="KSO_WM_TEMPLATE_INDEX" val="20205176"/>
</p:tagLst>
</file>

<file path=ppt/tags/tag231.xml><?xml version="1.0" encoding="utf-8"?>
<p:tagLst xmlns:p="http://schemas.openxmlformats.org/presentationml/2006/main">
  <p:tag name="KSO_WM_FULL_TEXT_BEAUTIFY_COPY_ID" val="6"/>
</p:tagLst>
</file>

<file path=ppt/tags/tag232.xml><?xml version="1.0" encoding="utf-8"?>
<p:tagLst xmlns:p="http://schemas.openxmlformats.org/presentationml/2006/main">
  <p:tag name="KSO_WM_FULL_TEXT_BEAUTIFY_COPY_ID" val="7"/>
</p:tagLst>
</file>

<file path=ppt/tags/tag233.xml><?xml version="1.0" encoding="utf-8"?>
<p:tagLst xmlns:p="http://schemas.openxmlformats.org/presentationml/2006/main">
  <p:tag name="KSO_WM_FULL_TEXT_BEAUTIFY_COPY_ID" val="8"/>
</p:tagLst>
</file>

<file path=ppt/tags/tag234.xml><?xml version="1.0" encoding="utf-8"?>
<p:tagLst xmlns:p="http://schemas.openxmlformats.org/presentationml/2006/main">
  <p:tag name="KSO_WM_BEAUTIFY_FLAG" val="#wm#"/>
  <p:tag name="KSO_WM_FULL_TEXT_BEAUTIFY_COPY_ID" val="14"/>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235.xml><?xml version="1.0" encoding="utf-8"?>
<p:tagLst xmlns:p="http://schemas.openxmlformats.org/presentationml/2006/main">
  <p:tag name="KSO_WM_BEAUTIFY_FLAG" val="#wm#"/>
  <p:tag name="KSO_WM_FULL_TEXT_BEAUTIFY_COPY_ID" val="150995355"/>
  <p:tag name="KSO_WM_TEMPLATE_CATEGORY" val="custom"/>
  <p:tag name="KSO_WM_TEMPLATE_INDEX" val="20205176"/>
</p:tagLst>
</file>

<file path=ppt/tags/tag236.xml><?xml version="1.0" encoding="utf-8"?>
<p:tagLst xmlns:p="http://schemas.openxmlformats.org/presentationml/2006/main">
  <p:tag name="KSO_WM_FULL_TEXT_BEAUTIFY_COPY_ID" val="13"/>
</p:tagLst>
</file>

<file path=ppt/tags/tag237.xml><?xml version="1.0" encoding="utf-8"?>
<p:tagLst xmlns:p="http://schemas.openxmlformats.org/presentationml/2006/main">
  <p:tag name="KSO_WM_FULL_TEXT_BEAUTIFY_COPY_ID" val="14"/>
</p:tagLst>
</file>

<file path=ppt/tags/tag238.xml><?xml version="1.0" encoding="utf-8"?>
<p:tagLst xmlns:p="http://schemas.openxmlformats.org/presentationml/2006/main">
  <p:tag name="KSO_WM_FULL_TEXT_BEAUTIFY_COPY_ID" val="15"/>
</p:tagLst>
</file>

<file path=ppt/tags/tag239.xml><?xml version="1.0" encoding="utf-8"?>
<p:tagLst xmlns:p="http://schemas.openxmlformats.org/presentationml/2006/main">
  <p:tag name="KSO_WM_FULL_TEXT_BEAUTIFY_COPY_ID" val="16"/>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KSO_WM_FULL_TEXT_BEAUTIFY_COPY_ID" val="17"/>
</p:tagLst>
</file>

<file path=ppt/tags/tag241.xml><?xml version="1.0" encoding="utf-8"?>
<p:tagLst xmlns:p="http://schemas.openxmlformats.org/presentationml/2006/main">
  <p:tag name="KSO_WM_FULL_TEXT_BEAUTIFY_COPY_ID" val="21"/>
</p:tagLst>
</file>

<file path=ppt/tags/tag242.xml><?xml version="1.0" encoding="utf-8"?>
<p:tagLst xmlns:p="http://schemas.openxmlformats.org/presentationml/2006/main">
  <p:tag name="KSO_WM_FULL_TEXT_BEAUTIFY_COPY_ID" val="22"/>
</p:tagLst>
</file>

<file path=ppt/tags/tag243.xml><?xml version="1.0" encoding="utf-8"?>
<p:tagLst xmlns:p="http://schemas.openxmlformats.org/presentationml/2006/main">
  <p:tag name="KSO_WM_FULL_TEXT_BEAUTIFY_COPY_ID" val="23"/>
</p:tagLst>
</file>

<file path=ppt/tags/tag244.xml><?xml version="1.0" encoding="utf-8"?>
<p:tagLst xmlns:p="http://schemas.openxmlformats.org/presentationml/2006/main">
  <p:tag name="KSO_WM_FULL_TEXT_BEAUTIFY_COPY_ID" val="30"/>
</p:tagLst>
</file>

<file path=ppt/tags/tag245.xml><?xml version="1.0" encoding="utf-8"?>
<p:tagLst xmlns:p="http://schemas.openxmlformats.org/presentationml/2006/main">
  <p:tag name="KSO_WM_FULL_TEXT_BEAUTIFY_COPY_ID" val="30"/>
</p:tagLst>
</file>

<file path=ppt/tags/tag246.xml><?xml version="1.0" encoding="utf-8"?>
<p:tagLst xmlns:p="http://schemas.openxmlformats.org/presentationml/2006/main">
  <p:tag name="KSO_WM_FULL_TEXT_BEAUTIFY_COPY_ID" val="30"/>
</p:tagLst>
</file>

<file path=ppt/tags/tag247.xml><?xml version="1.0" encoding="utf-8"?>
<p:tagLst xmlns:p="http://schemas.openxmlformats.org/presentationml/2006/main">
  <p:tag name="KSO_WM_FULL_TEXT_BEAUTIFY_COPY_ID" val="30"/>
</p:tagLst>
</file>

<file path=ppt/tags/tag248.xml><?xml version="1.0" encoding="utf-8"?>
<p:tagLst xmlns:p="http://schemas.openxmlformats.org/presentationml/2006/main">
  <p:tag name="KSO_WM_FULL_TEXT_BEAUTIFY_COPY_ID" val="30"/>
</p:tagLst>
</file>

<file path=ppt/tags/tag249.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KSO_WM_FULL_TEXT_BEAUTIFY_COPY_ID" val="6"/>
</p:tagLst>
</file>

<file path=ppt/tags/tag251.xml><?xml version="1.0" encoding="utf-8"?>
<p:tagLst xmlns:p="http://schemas.openxmlformats.org/presentationml/2006/main">
  <p:tag name="KSO_WM_FULL_TEXT_BEAUTIFY_COPY_ID" val="7"/>
</p:tagLst>
</file>

<file path=ppt/tags/tag252.xml><?xml version="1.0" encoding="utf-8"?>
<p:tagLst xmlns:p="http://schemas.openxmlformats.org/presentationml/2006/main">
  <p:tag name="KSO_WM_FULL_TEXT_BEAUTIFY_COPY_ID" val="8"/>
</p:tagLst>
</file>

<file path=ppt/tags/tag253.xml><?xml version="1.0" encoding="utf-8"?>
<p:tagLst xmlns:p="http://schemas.openxmlformats.org/presentationml/2006/main">
  <p:tag name="KSO_WM_BEAUTIFY_FLAG" val="#wm#"/>
  <p:tag name="KSO_WM_FULL_TEXT_BEAUTIFY_COPY_ID" val="14"/>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254.xml><?xml version="1.0" encoding="utf-8"?>
<p:tagLst xmlns:p="http://schemas.openxmlformats.org/presentationml/2006/main">
  <p:tag name="KSO_WM_BEAUTIFY_FLAG" val="#wm#"/>
  <p:tag name="KSO_WM_FULL_TEXT_BEAUTIFY_COPY_ID" val="150995355"/>
  <p:tag name="KSO_WM_TEMPLATE_CATEGORY" val="custom"/>
  <p:tag name="KSO_WM_TEMPLATE_INDEX" val="20205176"/>
</p:tagLst>
</file>

<file path=ppt/tags/tag255.xml><?xml version="1.0" encoding="utf-8"?>
<p:tagLst xmlns:p="http://schemas.openxmlformats.org/presentationml/2006/main">
  <p:tag name="KSO_WM_FULL_TEXT_BEAUTIFY_COPY_ID" val="20"/>
</p:tagLst>
</file>

<file path=ppt/tags/tag256.xml><?xml version="1.0" encoding="utf-8"?>
<p:tagLst xmlns:p="http://schemas.openxmlformats.org/presentationml/2006/main">
  <p:tag name="KSO_WM_FULL_TEXT_BEAUTIFY_COPY_ID" val="18"/>
</p:tagLst>
</file>

<file path=ppt/tags/tag257.xml><?xml version="1.0" encoding="utf-8"?>
<p:tagLst xmlns:p="http://schemas.openxmlformats.org/presentationml/2006/main">
  <p:tag name="KSO_WM_FULL_TEXT_BEAUTIFY_COPY_ID" val="19"/>
</p:tagLst>
</file>

<file path=ppt/tags/tag258.xml><?xml version="1.0" encoding="utf-8"?>
<p:tagLst xmlns:p="http://schemas.openxmlformats.org/presentationml/2006/main">
  <p:tag name="KSO_WM_FULL_TEXT_BEAUTIFY_COPY_ID" val="6"/>
</p:tagLst>
</file>

<file path=ppt/tags/tag259.xml><?xml version="1.0" encoding="utf-8"?>
<p:tagLst xmlns:p="http://schemas.openxmlformats.org/presentationml/2006/main">
  <p:tag name="KSO_WM_FULL_TEXT_BEAUTIFY_COPY_ID" val="9"/>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KSO_WM_FULL_TEXT_BEAUTIFY_COPY_ID" val="13"/>
</p:tagLst>
</file>

<file path=ppt/tags/tag261.xml><?xml version="1.0" encoding="utf-8"?>
<p:tagLst xmlns:p="http://schemas.openxmlformats.org/presentationml/2006/main">
  <p:tag name="KSO_WM_FULL_TEXT_BEAUTIFY_COPY_ID" val="14"/>
</p:tagLst>
</file>

<file path=ppt/tags/tag262.xml><?xml version="1.0" encoding="utf-8"?>
<p:tagLst xmlns:p="http://schemas.openxmlformats.org/presentationml/2006/main">
  <p:tag name="KSO_WM_FULL_TEXT_BEAUTIFY_COPY_ID" val="21"/>
</p:tagLst>
</file>

<file path=ppt/tags/tag263.xml><?xml version="1.0" encoding="utf-8"?>
<p:tagLst xmlns:p="http://schemas.openxmlformats.org/presentationml/2006/main">
  <p:tag name="KSO_WM_FULL_TEXT_BEAUTIFY_COPY_ID" val="22"/>
</p:tagLst>
</file>

<file path=ppt/tags/tag264.xml><?xml version="1.0" encoding="utf-8"?>
<p:tagLst xmlns:p="http://schemas.openxmlformats.org/presentationml/2006/main">
  <p:tag name="KSO_WM_FULL_TEXT_BEAUTIFY_COPY_ID" val="23"/>
</p:tagLst>
</file>

<file path=ppt/tags/tag265.xml><?xml version="1.0" encoding="utf-8"?>
<p:tagLst xmlns:p="http://schemas.openxmlformats.org/presentationml/2006/main">
  <p:tag name="KSO_WM_FULL_TEXT_BEAUTIFY_COPY_ID" val="24"/>
</p:tagLst>
</file>

<file path=ppt/tags/tag266.xml><?xml version="1.0" encoding="utf-8"?>
<p:tagLst xmlns:p="http://schemas.openxmlformats.org/presentationml/2006/main">
  <p:tag name="KSO_WM_FULL_TEXT_BEAUTIFY_COPY_ID" val="27"/>
</p:tagLst>
</file>

<file path=ppt/tags/tag267.xml><?xml version="1.0" encoding="utf-8"?>
<p:tagLst xmlns:p="http://schemas.openxmlformats.org/presentationml/2006/main">
  <p:tag name="KSO_WM_FULL_TEXT_BEAUTIFY_COPY_ID" val="28"/>
</p:tagLst>
</file>

<file path=ppt/tags/tag268.xml><?xml version="1.0" encoding="utf-8"?>
<p:tagLst xmlns:p="http://schemas.openxmlformats.org/presentationml/2006/main">
  <p:tag name="KSO_WM_BEAUTIFY_FLAG" val="#wm#"/>
  <p:tag name="KSO_WM_FULL_TEXT_BEAUTIFY_COPY_ID" val="150995359"/>
  <p:tag name="KSO_WM_TEMPLATE_CATEGORY" val="custom"/>
  <p:tag name="KSO_WM_TEMPLATE_INDEX" val="20205176"/>
</p:tagLst>
</file>

<file path=ppt/tags/tag269.xml><?xml version="1.0" encoding="utf-8"?>
<p:tagLst xmlns:p="http://schemas.openxmlformats.org/presentationml/2006/main">
  <p:tag name="KSO_WM_FULL_TEXT_BEAUTIFY_COPY_ID" val="38"/>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KSO_WM_FULL_TEXT_BEAUTIFY_COPY_ID" val="40"/>
</p:tagLst>
</file>

<file path=ppt/tags/tag271.xml><?xml version="1.0" encoding="utf-8"?>
<p:tagLst xmlns:p="http://schemas.openxmlformats.org/presentationml/2006/main">
  <p:tag name="KSO_WM_FULL_TEXT_BEAUTIFY_COPY_ID" val="13"/>
</p:tagLst>
</file>

<file path=ppt/tags/tag272.xml><?xml version="1.0" encoding="utf-8"?>
<p:tagLst xmlns:p="http://schemas.openxmlformats.org/presentationml/2006/main">
  <p:tag name="KSO_WM_FULL_TEXT_BEAUTIFY_COPY_ID" val="14"/>
</p:tagLst>
</file>

<file path=ppt/tags/tag273.xml><?xml version="1.0" encoding="utf-8"?>
<p:tagLst xmlns:p="http://schemas.openxmlformats.org/presentationml/2006/main">
  <p:tag name="KSO_WM_FULL_TEXT_BEAUTIFY_COPY_ID" val="15"/>
</p:tagLst>
</file>

<file path=ppt/tags/tag274.xml><?xml version="1.0" encoding="utf-8"?>
<p:tagLst xmlns:p="http://schemas.openxmlformats.org/presentationml/2006/main">
  <p:tag name="KSO_WM_FULL_TEXT_BEAUTIFY_COPY_ID" val="16"/>
</p:tagLst>
</file>

<file path=ppt/tags/tag275.xml><?xml version="1.0" encoding="utf-8"?>
<p:tagLst xmlns:p="http://schemas.openxmlformats.org/presentationml/2006/main">
  <p:tag name="KSO_WM_FULL_TEXT_BEAUTIFY_COPY_ID" val="17"/>
</p:tagLst>
</file>

<file path=ppt/tags/tag276.xml><?xml version="1.0" encoding="utf-8"?>
<p:tagLst xmlns:p="http://schemas.openxmlformats.org/presentationml/2006/main">
  <p:tag name="KSO_WM_FULL_TEXT_BEAUTIFY_COPY_ID" val="21"/>
</p:tagLst>
</file>

<file path=ppt/tags/tag277.xml><?xml version="1.0" encoding="utf-8"?>
<p:tagLst xmlns:p="http://schemas.openxmlformats.org/presentationml/2006/main">
  <p:tag name="KSO_WM_FULL_TEXT_BEAUTIFY_COPY_ID" val="22"/>
</p:tagLst>
</file>

<file path=ppt/tags/tag27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279.xml><?xml version="1.0" encoding="utf-8"?>
<p:tagLst xmlns:p="http://schemas.openxmlformats.org/presentationml/2006/main">
  <p:tag name="KSO_WM_FULL_TEXT_BEAUTIFY_COPY_ID" val="38"/>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KSO_WM_FULL_TEXT_BEAUTIFY_COPY_ID" val="40"/>
</p:tagLst>
</file>

<file path=ppt/tags/tag281.xml><?xml version="1.0" encoding="utf-8"?>
<p:tagLst xmlns:p="http://schemas.openxmlformats.org/presentationml/2006/main">
  <p:tag name="KSO_WM_FULL_TEXT_BEAUTIFY_COPY_ID" val="13"/>
</p:tagLst>
</file>

<file path=ppt/tags/tag282.xml><?xml version="1.0" encoding="utf-8"?>
<p:tagLst xmlns:p="http://schemas.openxmlformats.org/presentationml/2006/main">
  <p:tag name="KSO_WM_FULL_TEXT_BEAUTIFY_COPY_ID" val="14"/>
</p:tagLst>
</file>

<file path=ppt/tags/tag283.xml><?xml version="1.0" encoding="utf-8"?>
<p:tagLst xmlns:p="http://schemas.openxmlformats.org/presentationml/2006/main">
  <p:tag name="KSO_WM_FULL_TEXT_BEAUTIFY_COPY_ID" val="15"/>
</p:tagLst>
</file>

<file path=ppt/tags/tag284.xml><?xml version="1.0" encoding="utf-8"?>
<p:tagLst xmlns:p="http://schemas.openxmlformats.org/presentationml/2006/main">
  <p:tag name="KSO_WM_FULL_TEXT_BEAUTIFY_COPY_ID" val="16"/>
</p:tagLst>
</file>

<file path=ppt/tags/tag285.xml><?xml version="1.0" encoding="utf-8"?>
<p:tagLst xmlns:p="http://schemas.openxmlformats.org/presentationml/2006/main">
  <p:tag name="KSO_WM_FULL_TEXT_BEAUTIFY_COPY_ID" val="17"/>
</p:tagLst>
</file>

<file path=ppt/tags/tag286.xml><?xml version="1.0" encoding="utf-8"?>
<p:tagLst xmlns:p="http://schemas.openxmlformats.org/presentationml/2006/main">
  <p:tag name="KSO_WM_FULL_TEXT_BEAUTIFY_COPY_ID" val="21"/>
</p:tagLst>
</file>

<file path=ppt/tags/tag287.xml><?xml version="1.0" encoding="utf-8"?>
<p:tagLst xmlns:p="http://schemas.openxmlformats.org/presentationml/2006/main">
  <p:tag name="KSO_WM_FULL_TEXT_BEAUTIFY_COPY_ID" val="22"/>
</p:tagLst>
</file>

<file path=ppt/tags/tag28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289.xml><?xml version="1.0" encoding="utf-8"?>
<p:tagLst xmlns:p="http://schemas.openxmlformats.org/presentationml/2006/main">
  <p:tag name="KSO_WM_FULL_TEXT_BEAUTIFY_COPY_ID" val="38"/>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KSO_WM_FULL_TEXT_BEAUTIFY_COPY_ID" val="40"/>
</p:tagLst>
</file>

<file path=ppt/tags/tag291.xml><?xml version="1.0" encoding="utf-8"?>
<p:tagLst xmlns:p="http://schemas.openxmlformats.org/presentationml/2006/main">
  <p:tag name="KSO_WM_FULL_TEXT_BEAUTIFY_COPY_ID" val="13"/>
</p:tagLst>
</file>

<file path=ppt/tags/tag292.xml><?xml version="1.0" encoding="utf-8"?>
<p:tagLst xmlns:p="http://schemas.openxmlformats.org/presentationml/2006/main">
  <p:tag name="KSO_WM_FULL_TEXT_BEAUTIFY_COPY_ID" val="14"/>
</p:tagLst>
</file>

<file path=ppt/tags/tag293.xml><?xml version="1.0" encoding="utf-8"?>
<p:tagLst xmlns:p="http://schemas.openxmlformats.org/presentationml/2006/main">
  <p:tag name="KSO_WM_FULL_TEXT_BEAUTIFY_COPY_ID" val="15"/>
</p:tagLst>
</file>

<file path=ppt/tags/tag294.xml><?xml version="1.0" encoding="utf-8"?>
<p:tagLst xmlns:p="http://schemas.openxmlformats.org/presentationml/2006/main">
  <p:tag name="KSO_WM_FULL_TEXT_BEAUTIFY_COPY_ID" val="16"/>
</p:tagLst>
</file>

<file path=ppt/tags/tag295.xml><?xml version="1.0" encoding="utf-8"?>
<p:tagLst xmlns:p="http://schemas.openxmlformats.org/presentationml/2006/main">
  <p:tag name="KSO_WM_FULL_TEXT_BEAUTIFY_COPY_ID" val="17"/>
</p:tagLst>
</file>

<file path=ppt/tags/tag296.xml><?xml version="1.0" encoding="utf-8"?>
<p:tagLst xmlns:p="http://schemas.openxmlformats.org/presentationml/2006/main">
  <p:tag name="KSO_WM_FULL_TEXT_BEAUTIFY_COPY_ID" val="21"/>
</p:tagLst>
</file>

<file path=ppt/tags/tag297.xml><?xml version="1.0" encoding="utf-8"?>
<p:tagLst xmlns:p="http://schemas.openxmlformats.org/presentationml/2006/main">
  <p:tag name="KSO_WM_FULL_TEXT_BEAUTIFY_COPY_ID" val="22"/>
</p:tagLst>
</file>

<file path=ppt/tags/tag29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299.xml><?xml version="1.0" encoding="utf-8"?>
<p:tagLst xmlns:p="http://schemas.openxmlformats.org/presentationml/2006/main">
  <p:tag name="KSO_WM_FULL_TEXT_BEAUTIFY_COPY_ID" val="38"/>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KSO_WM_FULL_TEXT_BEAUTIFY_COPY_ID" val="40"/>
</p:tagLst>
</file>

<file path=ppt/tags/tag301.xml><?xml version="1.0" encoding="utf-8"?>
<p:tagLst xmlns:p="http://schemas.openxmlformats.org/presentationml/2006/main">
  <p:tag name="KSO_WM_FULL_TEXT_BEAUTIFY_COPY_ID" val="13"/>
</p:tagLst>
</file>

<file path=ppt/tags/tag302.xml><?xml version="1.0" encoding="utf-8"?>
<p:tagLst xmlns:p="http://schemas.openxmlformats.org/presentationml/2006/main">
  <p:tag name="KSO_WM_FULL_TEXT_BEAUTIFY_COPY_ID" val="14"/>
</p:tagLst>
</file>

<file path=ppt/tags/tag303.xml><?xml version="1.0" encoding="utf-8"?>
<p:tagLst xmlns:p="http://schemas.openxmlformats.org/presentationml/2006/main">
  <p:tag name="KSO_WM_FULL_TEXT_BEAUTIFY_COPY_ID" val="15"/>
</p:tagLst>
</file>

<file path=ppt/tags/tag304.xml><?xml version="1.0" encoding="utf-8"?>
<p:tagLst xmlns:p="http://schemas.openxmlformats.org/presentationml/2006/main">
  <p:tag name="KSO_WM_FULL_TEXT_BEAUTIFY_COPY_ID" val="16"/>
</p:tagLst>
</file>

<file path=ppt/tags/tag305.xml><?xml version="1.0" encoding="utf-8"?>
<p:tagLst xmlns:p="http://schemas.openxmlformats.org/presentationml/2006/main">
  <p:tag name="KSO_WM_FULL_TEXT_BEAUTIFY_COPY_ID" val="17"/>
</p:tagLst>
</file>

<file path=ppt/tags/tag306.xml><?xml version="1.0" encoding="utf-8"?>
<p:tagLst xmlns:p="http://schemas.openxmlformats.org/presentationml/2006/main">
  <p:tag name="KSO_WM_FULL_TEXT_BEAUTIFY_COPY_ID" val="21"/>
</p:tagLst>
</file>

<file path=ppt/tags/tag307.xml><?xml version="1.0" encoding="utf-8"?>
<p:tagLst xmlns:p="http://schemas.openxmlformats.org/presentationml/2006/main">
  <p:tag name="KSO_WM_FULL_TEXT_BEAUTIFY_COPY_ID" val="22"/>
</p:tagLst>
</file>

<file path=ppt/tags/tag30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09.xml><?xml version="1.0" encoding="utf-8"?>
<p:tagLst xmlns:p="http://schemas.openxmlformats.org/presentationml/2006/main">
  <p:tag name="KSO_WM_FULL_TEXT_BEAUTIFY_COPY_ID" val="38"/>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KSO_WM_FULL_TEXT_BEAUTIFY_COPY_ID" val="40"/>
</p:tagLst>
</file>

<file path=ppt/tags/tag311.xml><?xml version="1.0" encoding="utf-8"?>
<p:tagLst xmlns:p="http://schemas.openxmlformats.org/presentationml/2006/main">
  <p:tag name="KSO_WM_FULL_TEXT_BEAUTIFY_COPY_ID" val="13"/>
</p:tagLst>
</file>

<file path=ppt/tags/tag312.xml><?xml version="1.0" encoding="utf-8"?>
<p:tagLst xmlns:p="http://schemas.openxmlformats.org/presentationml/2006/main">
  <p:tag name="KSO_WM_FULL_TEXT_BEAUTIFY_COPY_ID" val="14"/>
</p:tagLst>
</file>

<file path=ppt/tags/tag313.xml><?xml version="1.0" encoding="utf-8"?>
<p:tagLst xmlns:p="http://schemas.openxmlformats.org/presentationml/2006/main">
  <p:tag name="KSO_WM_FULL_TEXT_BEAUTIFY_COPY_ID" val="15"/>
</p:tagLst>
</file>

<file path=ppt/tags/tag314.xml><?xml version="1.0" encoding="utf-8"?>
<p:tagLst xmlns:p="http://schemas.openxmlformats.org/presentationml/2006/main">
  <p:tag name="KSO_WM_FULL_TEXT_BEAUTIFY_COPY_ID" val="16"/>
</p:tagLst>
</file>

<file path=ppt/tags/tag315.xml><?xml version="1.0" encoding="utf-8"?>
<p:tagLst xmlns:p="http://schemas.openxmlformats.org/presentationml/2006/main">
  <p:tag name="KSO_WM_FULL_TEXT_BEAUTIFY_COPY_ID" val="17"/>
</p:tagLst>
</file>

<file path=ppt/tags/tag316.xml><?xml version="1.0" encoding="utf-8"?>
<p:tagLst xmlns:p="http://schemas.openxmlformats.org/presentationml/2006/main">
  <p:tag name="KSO_WM_FULL_TEXT_BEAUTIFY_COPY_ID" val="21"/>
</p:tagLst>
</file>

<file path=ppt/tags/tag317.xml><?xml version="1.0" encoding="utf-8"?>
<p:tagLst xmlns:p="http://schemas.openxmlformats.org/presentationml/2006/main">
  <p:tag name="KSO_WM_FULL_TEXT_BEAUTIFY_COPY_ID" val="22"/>
</p:tagLst>
</file>

<file path=ppt/tags/tag31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19.xml><?xml version="1.0" encoding="utf-8"?>
<p:tagLst xmlns:p="http://schemas.openxmlformats.org/presentationml/2006/main">
  <p:tag name="KSO_WM_FULL_TEXT_BEAUTIFY_COPY_ID" val="38"/>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KSO_WM_FULL_TEXT_BEAUTIFY_COPY_ID" val="40"/>
</p:tagLst>
</file>

<file path=ppt/tags/tag321.xml><?xml version="1.0" encoding="utf-8"?>
<p:tagLst xmlns:p="http://schemas.openxmlformats.org/presentationml/2006/main">
  <p:tag name="KSO_WM_FULL_TEXT_BEAUTIFY_COPY_ID" val="13"/>
</p:tagLst>
</file>

<file path=ppt/tags/tag322.xml><?xml version="1.0" encoding="utf-8"?>
<p:tagLst xmlns:p="http://schemas.openxmlformats.org/presentationml/2006/main">
  <p:tag name="KSO_WM_FULL_TEXT_BEAUTIFY_COPY_ID" val="14"/>
</p:tagLst>
</file>

<file path=ppt/tags/tag323.xml><?xml version="1.0" encoding="utf-8"?>
<p:tagLst xmlns:p="http://schemas.openxmlformats.org/presentationml/2006/main">
  <p:tag name="KSO_WM_FULL_TEXT_BEAUTIFY_COPY_ID" val="15"/>
</p:tagLst>
</file>

<file path=ppt/tags/tag324.xml><?xml version="1.0" encoding="utf-8"?>
<p:tagLst xmlns:p="http://schemas.openxmlformats.org/presentationml/2006/main">
  <p:tag name="KSO_WM_FULL_TEXT_BEAUTIFY_COPY_ID" val="16"/>
</p:tagLst>
</file>

<file path=ppt/tags/tag325.xml><?xml version="1.0" encoding="utf-8"?>
<p:tagLst xmlns:p="http://schemas.openxmlformats.org/presentationml/2006/main">
  <p:tag name="KSO_WM_FULL_TEXT_BEAUTIFY_COPY_ID" val="17"/>
</p:tagLst>
</file>

<file path=ppt/tags/tag326.xml><?xml version="1.0" encoding="utf-8"?>
<p:tagLst xmlns:p="http://schemas.openxmlformats.org/presentationml/2006/main">
  <p:tag name="KSO_WM_FULL_TEXT_BEAUTIFY_COPY_ID" val="21"/>
</p:tagLst>
</file>

<file path=ppt/tags/tag327.xml><?xml version="1.0" encoding="utf-8"?>
<p:tagLst xmlns:p="http://schemas.openxmlformats.org/presentationml/2006/main">
  <p:tag name="KSO_WM_FULL_TEXT_BEAUTIFY_COPY_ID" val="22"/>
</p:tagLst>
</file>

<file path=ppt/tags/tag32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29.xml><?xml version="1.0" encoding="utf-8"?>
<p:tagLst xmlns:p="http://schemas.openxmlformats.org/presentationml/2006/main">
  <p:tag name="KSO_WM_FULL_TEXT_BEAUTIFY_COPY_ID" val="38"/>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KSO_WM_FULL_TEXT_BEAUTIFY_COPY_ID" val="40"/>
</p:tagLst>
</file>

<file path=ppt/tags/tag331.xml><?xml version="1.0" encoding="utf-8"?>
<p:tagLst xmlns:p="http://schemas.openxmlformats.org/presentationml/2006/main">
  <p:tag name="KSO_WM_FULL_TEXT_BEAUTIFY_COPY_ID" val="13"/>
</p:tagLst>
</file>

<file path=ppt/tags/tag332.xml><?xml version="1.0" encoding="utf-8"?>
<p:tagLst xmlns:p="http://schemas.openxmlformats.org/presentationml/2006/main">
  <p:tag name="KSO_WM_FULL_TEXT_BEAUTIFY_COPY_ID" val="14"/>
</p:tagLst>
</file>

<file path=ppt/tags/tag333.xml><?xml version="1.0" encoding="utf-8"?>
<p:tagLst xmlns:p="http://schemas.openxmlformats.org/presentationml/2006/main">
  <p:tag name="KSO_WM_FULL_TEXT_BEAUTIFY_COPY_ID" val="15"/>
</p:tagLst>
</file>

<file path=ppt/tags/tag334.xml><?xml version="1.0" encoding="utf-8"?>
<p:tagLst xmlns:p="http://schemas.openxmlformats.org/presentationml/2006/main">
  <p:tag name="KSO_WM_FULL_TEXT_BEAUTIFY_COPY_ID" val="16"/>
</p:tagLst>
</file>

<file path=ppt/tags/tag335.xml><?xml version="1.0" encoding="utf-8"?>
<p:tagLst xmlns:p="http://schemas.openxmlformats.org/presentationml/2006/main">
  <p:tag name="KSO_WM_FULL_TEXT_BEAUTIFY_COPY_ID" val="17"/>
</p:tagLst>
</file>

<file path=ppt/tags/tag336.xml><?xml version="1.0" encoding="utf-8"?>
<p:tagLst xmlns:p="http://schemas.openxmlformats.org/presentationml/2006/main">
  <p:tag name="KSO_WM_FULL_TEXT_BEAUTIFY_COPY_ID" val="21"/>
</p:tagLst>
</file>

<file path=ppt/tags/tag337.xml><?xml version="1.0" encoding="utf-8"?>
<p:tagLst xmlns:p="http://schemas.openxmlformats.org/presentationml/2006/main">
  <p:tag name="KSO_WM_FULL_TEXT_BEAUTIFY_COPY_ID" val="22"/>
</p:tagLst>
</file>

<file path=ppt/tags/tag33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39.xml><?xml version="1.0" encoding="utf-8"?>
<p:tagLst xmlns:p="http://schemas.openxmlformats.org/presentationml/2006/main">
  <p:tag name="KSO_WM_FULL_TEXT_BEAUTIFY_COPY_ID" val="38"/>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KSO_WM_FULL_TEXT_BEAUTIFY_COPY_ID" val="40"/>
</p:tagLst>
</file>

<file path=ppt/tags/tag341.xml><?xml version="1.0" encoding="utf-8"?>
<p:tagLst xmlns:p="http://schemas.openxmlformats.org/presentationml/2006/main">
  <p:tag name="KSO_WM_FULL_TEXT_BEAUTIFY_COPY_ID" val="13"/>
</p:tagLst>
</file>

<file path=ppt/tags/tag342.xml><?xml version="1.0" encoding="utf-8"?>
<p:tagLst xmlns:p="http://schemas.openxmlformats.org/presentationml/2006/main">
  <p:tag name="KSO_WM_FULL_TEXT_BEAUTIFY_COPY_ID" val="14"/>
</p:tagLst>
</file>

<file path=ppt/tags/tag343.xml><?xml version="1.0" encoding="utf-8"?>
<p:tagLst xmlns:p="http://schemas.openxmlformats.org/presentationml/2006/main">
  <p:tag name="KSO_WM_FULL_TEXT_BEAUTIFY_COPY_ID" val="15"/>
</p:tagLst>
</file>

<file path=ppt/tags/tag344.xml><?xml version="1.0" encoding="utf-8"?>
<p:tagLst xmlns:p="http://schemas.openxmlformats.org/presentationml/2006/main">
  <p:tag name="KSO_WM_FULL_TEXT_BEAUTIFY_COPY_ID" val="16"/>
</p:tagLst>
</file>

<file path=ppt/tags/tag345.xml><?xml version="1.0" encoding="utf-8"?>
<p:tagLst xmlns:p="http://schemas.openxmlformats.org/presentationml/2006/main">
  <p:tag name="KSO_WM_FULL_TEXT_BEAUTIFY_COPY_ID" val="17"/>
</p:tagLst>
</file>

<file path=ppt/tags/tag346.xml><?xml version="1.0" encoding="utf-8"?>
<p:tagLst xmlns:p="http://schemas.openxmlformats.org/presentationml/2006/main">
  <p:tag name="KSO_WM_FULL_TEXT_BEAUTIFY_COPY_ID" val="21"/>
</p:tagLst>
</file>

<file path=ppt/tags/tag347.xml><?xml version="1.0" encoding="utf-8"?>
<p:tagLst xmlns:p="http://schemas.openxmlformats.org/presentationml/2006/main">
  <p:tag name="KSO_WM_FULL_TEXT_BEAUTIFY_COPY_ID" val="22"/>
</p:tagLst>
</file>

<file path=ppt/tags/tag348.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49.xml><?xml version="1.0" encoding="utf-8"?>
<p:tagLst xmlns:p="http://schemas.openxmlformats.org/presentationml/2006/main">
  <p:tag name="KSO_WM_FULL_TEXT_BEAUTIFY_COPY_ID" val="20"/>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KSO_WM_FULL_TEXT_BEAUTIFY_COPY_ID" val="18"/>
</p:tagLst>
</file>

<file path=ppt/tags/tag351.xml><?xml version="1.0" encoding="utf-8"?>
<p:tagLst xmlns:p="http://schemas.openxmlformats.org/presentationml/2006/main">
  <p:tag name="KSO_WM_FULL_TEXT_BEAUTIFY_COPY_ID" val="19"/>
</p:tagLst>
</file>

<file path=ppt/tags/tag352.xml><?xml version="1.0" encoding="utf-8"?>
<p:tagLst xmlns:p="http://schemas.openxmlformats.org/presentationml/2006/main">
  <p:tag name="KSO_WM_FULL_TEXT_BEAUTIFY_COPY_ID" val="6"/>
</p:tagLst>
</file>

<file path=ppt/tags/tag353.xml><?xml version="1.0" encoding="utf-8"?>
<p:tagLst xmlns:p="http://schemas.openxmlformats.org/presentationml/2006/main">
  <p:tag name="KSO_WM_FULL_TEXT_BEAUTIFY_COPY_ID" val="9"/>
</p:tagLst>
</file>

<file path=ppt/tags/tag354.xml><?xml version="1.0" encoding="utf-8"?>
<p:tagLst xmlns:p="http://schemas.openxmlformats.org/presentationml/2006/main">
  <p:tag name="KSO_WM_FULL_TEXT_BEAUTIFY_COPY_ID" val="13"/>
</p:tagLst>
</file>

<file path=ppt/tags/tag355.xml><?xml version="1.0" encoding="utf-8"?>
<p:tagLst xmlns:p="http://schemas.openxmlformats.org/presentationml/2006/main">
  <p:tag name="KSO_WM_FULL_TEXT_BEAUTIFY_COPY_ID" val="21"/>
</p:tagLst>
</file>

<file path=ppt/tags/tag356.xml><?xml version="1.0" encoding="utf-8"?>
<p:tagLst xmlns:p="http://schemas.openxmlformats.org/presentationml/2006/main">
  <p:tag name="KSO_WM_FULL_TEXT_BEAUTIFY_COPY_ID" val="22"/>
</p:tagLst>
</file>

<file path=ppt/tags/tag357.xml><?xml version="1.0" encoding="utf-8"?>
<p:tagLst xmlns:p="http://schemas.openxmlformats.org/presentationml/2006/main">
  <p:tag name="KSO_WM_FULL_TEXT_BEAUTIFY_COPY_ID" val="23"/>
</p:tagLst>
</file>

<file path=ppt/tags/tag358.xml><?xml version="1.0" encoding="utf-8"?>
<p:tagLst xmlns:p="http://schemas.openxmlformats.org/presentationml/2006/main">
  <p:tag name="KSO_WM_FULL_TEXT_BEAUTIFY_COPY_ID" val="24"/>
</p:tagLst>
</file>

<file path=ppt/tags/tag359.xml><?xml version="1.0" encoding="utf-8"?>
<p:tagLst xmlns:p="http://schemas.openxmlformats.org/presentationml/2006/main">
  <p:tag name="KSO_WM_FULL_TEXT_BEAUTIFY_COPY_ID" val="27"/>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KSO_WM_FULL_TEXT_BEAUTIFY_COPY_ID" val="28"/>
</p:tagLst>
</file>

<file path=ppt/tags/tag361.xml><?xml version="1.0" encoding="utf-8"?>
<p:tagLst xmlns:p="http://schemas.openxmlformats.org/presentationml/2006/main">
  <p:tag name="KSO_WM_FULL_TEXT_BEAUTIFY_COPY_ID" val="2"/>
</p:tagLst>
</file>

<file path=ppt/tags/tag362.xml><?xml version="1.0" encoding="utf-8"?>
<p:tagLst xmlns:p="http://schemas.openxmlformats.org/presentationml/2006/main">
  <p:tag name="KSO_WM_BEAUTIFY_FLAG" val="#wm#"/>
  <p:tag name="KSO_WM_FULL_TEXT_BEAUTIFY_COPY_ID" val="150995359"/>
  <p:tag name="KSO_WM_TEMPLATE_CATEGORY" val="custom"/>
  <p:tag name="KSO_WM_TEMPLATE_INDEX" val="20205176"/>
</p:tagLst>
</file>

<file path=ppt/tags/tag363.xml><?xml version="1.0" encoding="utf-8"?>
<p:tagLst xmlns:p="http://schemas.openxmlformats.org/presentationml/2006/main">
  <p:tag name="KSO_WM_FULL_TEXT_BEAUTIFY_COPY_ID" val="38"/>
</p:tagLst>
</file>

<file path=ppt/tags/tag364.xml><?xml version="1.0" encoding="utf-8"?>
<p:tagLst xmlns:p="http://schemas.openxmlformats.org/presentationml/2006/main">
  <p:tag name="KSO_WM_FULL_TEXT_BEAUTIFY_COPY_ID" val="40"/>
</p:tagLst>
</file>

<file path=ppt/tags/tag365.xml><?xml version="1.0" encoding="utf-8"?>
<p:tagLst xmlns:p="http://schemas.openxmlformats.org/presentationml/2006/main">
  <p:tag name="KSO_WM_FULL_TEXT_BEAUTIFY_COPY_ID" val="13"/>
</p:tagLst>
</file>

<file path=ppt/tags/tag366.xml><?xml version="1.0" encoding="utf-8"?>
<p:tagLst xmlns:p="http://schemas.openxmlformats.org/presentationml/2006/main">
  <p:tag name="KSO_WM_FULL_TEXT_BEAUTIFY_COPY_ID" val="14"/>
</p:tagLst>
</file>

<file path=ppt/tags/tag367.xml><?xml version="1.0" encoding="utf-8"?>
<p:tagLst xmlns:p="http://schemas.openxmlformats.org/presentationml/2006/main">
  <p:tag name="KSO_WM_FULL_TEXT_BEAUTIFY_COPY_ID" val="15"/>
</p:tagLst>
</file>

<file path=ppt/tags/tag368.xml><?xml version="1.0" encoding="utf-8"?>
<p:tagLst xmlns:p="http://schemas.openxmlformats.org/presentationml/2006/main">
  <p:tag name="KSO_WM_FULL_TEXT_BEAUTIFY_COPY_ID" val="16"/>
</p:tagLst>
</file>

<file path=ppt/tags/tag369.xml><?xml version="1.0" encoding="utf-8"?>
<p:tagLst xmlns:p="http://schemas.openxmlformats.org/presentationml/2006/main">
  <p:tag name="KSO_WM_FULL_TEXT_BEAUTIFY_COPY_ID" val="17"/>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KSO_WM_FULL_TEXT_BEAUTIFY_COPY_ID" val="21"/>
</p:tagLst>
</file>

<file path=ppt/tags/tag371.xml><?xml version="1.0" encoding="utf-8"?>
<p:tagLst xmlns:p="http://schemas.openxmlformats.org/presentationml/2006/main">
  <p:tag name="KSO_WM_FULL_TEXT_BEAUTIFY_COPY_ID" val="22"/>
</p:tagLst>
</file>

<file path=ppt/tags/tag37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73.xml><?xml version="1.0" encoding="utf-8"?>
<p:tagLst xmlns:p="http://schemas.openxmlformats.org/presentationml/2006/main">
  <p:tag name="KSO_WM_FULL_TEXT_BEAUTIFY_COPY_ID" val="38"/>
</p:tagLst>
</file>

<file path=ppt/tags/tag374.xml><?xml version="1.0" encoding="utf-8"?>
<p:tagLst xmlns:p="http://schemas.openxmlformats.org/presentationml/2006/main">
  <p:tag name="KSO_WM_FULL_TEXT_BEAUTIFY_COPY_ID" val="40"/>
</p:tagLst>
</file>

<file path=ppt/tags/tag375.xml><?xml version="1.0" encoding="utf-8"?>
<p:tagLst xmlns:p="http://schemas.openxmlformats.org/presentationml/2006/main">
  <p:tag name="KSO_WM_FULL_TEXT_BEAUTIFY_COPY_ID" val="13"/>
</p:tagLst>
</file>

<file path=ppt/tags/tag376.xml><?xml version="1.0" encoding="utf-8"?>
<p:tagLst xmlns:p="http://schemas.openxmlformats.org/presentationml/2006/main">
  <p:tag name="KSO_WM_FULL_TEXT_BEAUTIFY_COPY_ID" val="14"/>
</p:tagLst>
</file>

<file path=ppt/tags/tag377.xml><?xml version="1.0" encoding="utf-8"?>
<p:tagLst xmlns:p="http://schemas.openxmlformats.org/presentationml/2006/main">
  <p:tag name="KSO_WM_FULL_TEXT_BEAUTIFY_COPY_ID" val="15"/>
</p:tagLst>
</file>

<file path=ppt/tags/tag378.xml><?xml version="1.0" encoding="utf-8"?>
<p:tagLst xmlns:p="http://schemas.openxmlformats.org/presentationml/2006/main">
  <p:tag name="KSO_WM_FULL_TEXT_BEAUTIFY_COPY_ID" val="16"/>
</p:tagLst>
</file>

<file path=ppt/tags/tag379.xml><?xml version="1.0" encoding="utf-8"?>
<p:tagLst xmlns:p="http://schemas.openxmlformats.org/presentationml/2006/main">
  <p:tag name="KSO_WM_FULL_TEXT_BEAUTIFY_COPY_ID" val="17"/>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KSO_WM_FULL_TEXT_BEAUTIFY_COPY_ID" val="21"/>
</p:tagLst>
</file>

<file path=ppt/tags/tag381.xml><?xml version="1.0" encoding="utf-8"?>
<p:tagLst xmlns:p="http://schemas.openxmlformats.org/presentationml/2006/main">
  <p:tag name="KSO_WM_FULL_TEXT_BEAUTIFY_COPY_ID" val="22"/>
</p:tagLst>
</file>

<file path=ppt/tags/tag38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83.xml><?xml version="1.0" encoding="utf-8"?>
<p:tagLst xmlns:p="http://schemas.openxmlformats.org/presentationml/2006/main">
  <p:tag name="KSO_WM_FULL_TEXT_BEAUTIFY_COPY_ID" val="38"/>
</p:tagLst>
</file>

<file path=ppt/tags/tag384.xml><?xml version="1.0" encoding="utf-8"?>
<p:tagLst xmlns:p="http://schemas.openxmlformats.org/presentationml/2006/main">
  <p:tag name="KSO_WM_FULL_TEXT_BEAUTIFY_COPY_ID" val="40"/>
</p:tagLst>
</file>

<file path=ppt/tags/tag385.xml><?xml version="1.0" encoding="utf-8"?>
<p:tagLst xmlns:p="http://schemas.openxmlformats.org/presentationml/2006/main">
  <p:tag name="KSO_WM_FULL_TEXT_BEAUTIFY_COPY_ID" val="13"/>
</p:tagLst>
</file>

<file path=ppt/tags/tag386.xml><?xml version="1.0" encoding="utf-8"?>
<p:tagLst xmlns:p="http://schemas.openxmlformats.org/presentationml/2006/main">
  <p:tag name="KSO_WM_FULL_TEXT_BEAUTIFY_COPY_ID" val="14"/>
</p:tagLst>
</file>

<file path=ppt/tags/tag387.xml><?xml version="1.0" encoding="utf-8"?>
<p:tagLst xmlns:p="http://schemas.openxmlformats.org/presentationml/2006/main">
  <p:tag name="KSO_WM_FULL_TEXT_BEAUTIFY_COPY_ID" val="15"/>
</p:tagLst>
</file>

<file path=ppt/tags/tag388.xml><?xml version="1.0" encoding="utf-8"?>
<p:tagLst xmlns:p="http://schemas.openxmlformats.org/presentationml/2006/main">
  <p:tag name="KSO_WM_FULL_TEXT_BEAUTIFY_COPY_ID" val="16"/>
</p:tagLst>
</file>

<file path=ppt/tags/tag389.xml><?xml version="1.0" encoding="utf-8"?>
<p:tagLst xmlns:p="http://schemas.openxmlformats.org/presentationml/2006/main">
  <p:tag name="KSO_WM_FULL_TEXT_BEAUTIFY_COPY_ID" val="17"/>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KSO_WM_FULL_TEXT_BEAUTIFY_COPY_ID" val="21"/>
</p:tagLst>
</file>

<file path=ppt/tags/tag391.xml><?xml version="1.0" encoding="utf-8"?>
<p:tagLst xmlns:p="http://schemas.openxmlformats.org/presentationml/2006/main">
  <p:tag name="KSO_WM_FULL_TEXT_BEAUTIFY_COPY_ID" val="22"/>
</p:tagLst>
</file>

<file path=ppt/tags/tag39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393.xml><?xml version="1.0" encoding="utf-8"?>
<p:tagLst xmlns:p="http://schemas.openxmlformats.org/presentationml/2006/main">
  <p:tag name="KSO_WM_FULL_TEXT_BEAUTIFY_COPY_ID" val="38"/>
</p:tagLst>
</file>

<file path=ppt/tags/tag394.xml><?xml version="1.0" encoding="utf-8"?>
<p:tagLst xmlns:p="http://schemas.openxmlformats.org/presentationml/2006/main">
  <p:tag name="KSO_WM_FULL_TEXT_BEAUTIFY_COPY_ID" val="40"/>
</p:tagLst>
</file>

<file path=ppt/tags/tag395.xml><?xml version="1.0" encoding="utf-8"?>
<p:tagLst xmlns:p="http://schemas.openxmlformats.org/presentationml/2006/main">
  <p:tag name="KSO_WM_FULL_TEXT_BEAUTIFY_COPY_ID" val="13"/>
</p:tagLst>
</file>

<file path=ppt/tags/tag396.xml><?xml version="1.0" encoding="utf-8"?>
<p:tagLst xmlns:p="http://schemas.openxmlformats.org/presentationml/2006/main">
  <p:tag name="KSO_WM_FULL_TEXT_BEAUTIFY_COPY_ID" val="14"/>
</p:tagLst>
</file>

<file path=ppt/tags/tag397.xml><?xml version="1.0" encoding="utf-8"?>
<p:tagLst xmlns:p="http://schemas.openxmlformats.org/presentationml/2006/main">
  <p:tag name="KSO_WM_FULL_TEXT_BEAUTIFY_COPY_ID" val="15"/>
</p:tagLst>
</file>

<file path=ppt/tags/tag398.xml><?xml version="1.0" encoding="utf-8"?>
<p:tagLst xmlns:p="http://schemas.openxmlformats.org/presentationml/2006/main">
  <p:tag name="KSO_WM_FULL_TEXT_BEAUTIFY_COPY_ID" val="16"/>
</p:tagLst>
</file>

<file path=ppt/tags/tag399.xml><?xml version="1.0" encoding="utf-8"?>
<p:tagLst xmlns:p="http://schemas.openxmlformats.org/presentationml/2006/main">
  <p:tag name="KSO_WM_FULL_TEXT_BEAUTIFY_COPY_ID" val="17"/>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KSO_WM_FULL_TEXT_BEAUTIFY_COPY_ID" val="21"/>
</p:tagLst>
</file>

<file path=ppt/tags/tag401.xml><?xml version="1.0" encoding="utf-8"?>
<p:tagLst xmlns:p="http://schemas.openxmlformats.org/presentationml/2006/main">
  <p:tag name="KSO_WM_FULL_TEXT_BEAUTIFY_COPY_ID" val="22"/>
</p:tagLst>
</file>

<file path=ppt/tags/tag40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03.xml><?xml version="1.0" encoding="utf-8"?>
<p:tagLst xmlns:p="http://schemas.openxmlformats.org/presentationml/2006/main">
  <p:tag name="KSO_WM_FULL_TEXT_BEAUTIFY_COPY_ID" val="38"/>
</p:tagLst>
</file>

<file path=ppt/tags/tag404.xml><?xml version="1.0" encoding="utf-8"?>
<p:tagLst xmlns:p="http://schemas.openxmlformats.org/presentationml/2006/main">
  <p:tag name="KSO_WM_FULL_TEXT_BEAUTIFY_COPY_ID" val="40"/>
</p:tagLst>
</file>

<file path=ppt/tags/tag405.xml><?xml version="1.0" encoding="utf-8"?>
<p:tagLst xmlns:p="http://schemas.openxmlformats.org/presentationml/2006/main">
  <p:tag name="KSO_WM_FULL_TEXT_BEAUTIFY_COPY_ID" val="13"/>
</p:tagLst>
</file>

<file path=ppt/tags/tag406.xml><?xml version="1.0" encoding="utf-8"?>
<p:tagLst xmlns:p="http://schemas.openxmlformats.org/presentationml/2006/main">
  <p:tag name="KSO_WM_FULL_TEXT_BEAUTIFY_COPY_ID" val="14"/>
</p:tagLst>
</file>

<file path=ppt/tags/tag407.xml><?xml version="1.0" encoding="utf-8"?>
<p:tagLst xmlns:p="http://schemas.openxmlformats.org/presentationml/2006/main">
  <p:tag name="KSO_WM_FULL_TEXT_BEAUTIFY_COPY_ID" val="15"/>
</p:tagLst>
</file>

<file path=ppt/tags/tag408.xml><?xml version="1.0" encoding="utf-8"?>
<p:tagLst xmlns:p="http://schemas.openxmlformats.org/presentationml/2006/main">
  <p:tag name="KSO_WM_FULL_TEXT_BEAUTIFY_COPY_ID" val="16"/>
</p:tagLst>
</file>

<file path=ppt/tags/tag409.xml><?xml version="1.0" encoding="utf-8"?>
<p:tagLst xmlns:p="http://schemas.openxmlformats.org/presentationml/2006/main">
  <p:tag name="KSO_WM_FULL_TEXT_BEAUTIFY_COPY_ID" val="17"/>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KSO_WM_FULL_TEXT_BEAUTIFY_COPY_ID" val="21"/>
</p:tagLst>
</file>

<file path=ppt/tags/tag411.xml><?xml version="1.0" encoding="utf-8"?>
<p:tagLst xmlns:p="http://schemas.openxmlformats.org/presentationml/2006/main">
  <p:tag name="KSO_WM_FULL_TEXT_BEAUTIFY_COPY_ID" val="22"/>
</p:tagLst>
</file>

<file path=ppt/tags/tag41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13.xml><?xml version="1.0" encoding="utf-8"?>
<p:tagLst xmlns:p="http://schemas.openxmlformats.org/presentationml/2006/main">
  <p:tag name="KSO_WM_FULL_TEXT_BEAUTIFY_COPY_ID" val="38"/>
</p:tagLst>
</file>

<file path=ppt/tags/tag414.xml><?xml version="1.0" encoding="utf-8"?>
<p:tagLst xmlns:p="http://schemas.openxmlformats.org/presentationml/2006/main">
  <p:tag name="KSO_WM_FULL_TEXT_BEAUTIFY_COPY_ID" val="40"/>
</p:tagLst>
</file>

<file path=ppt/tags/tag415.xml><?xml version="1.0" encoding="utf-8"?>
<p:tagLst xmlns:p="http://schemas.openxmlformats.org/presentationml/2006/main">
  <p:tag name="KSO_WM_FULL_TEXT_BEAUTIFY_COPY_ID" val="13"/>
</p:tagLst>
</file>

<file path=ppt/tags/tag416.xml><?xml version="1.0" encoding="utf-8"?>
<p:tagLst xmlns:p="http://schemas.openxmlformats.org/presentationml/2006/main">
  <p:tag name="KSO_WM_FULL_TEXT_BEAUTIFY_COPY_ID" val="14"/>
</p:tagLst>
</file>

<file path=ppt/tags/tag417.xml><?xml version="1.0" encoding="utf-8"?>
<p:tagLst xmlns:p="http://schemas.openxmlformats.org/presentationml/2006/main">
  <p:tag name="KSO_WM_FULL_TEXT_BEAUTIFY_COPY_ID" val="15"/>
</p:tagLst>
</file>

<file path=ppt/tags/tag418.xml><?xml version="1.0" encoding="utf-8"?>
<p:tagLst xmlns:p="http://schemas.openxmlformats.org/presentationml/2006/main">
  <p:tag name="KSO_WM_FULL_TEXT_BEAUTIFY_COPY_ID" val="16"/>
</p:tagLst>
</file>

<file path=ppt/tags/tag419.xml><?xml version="1.0" encoding="utf-8"?>
<p:tagLst xmlns:p="http://schemas.openxmlformats.org/presentationml/2006/main">
  <p:tag name="KSO_WM_FULL_TEXT_BEAUTIFY_COPY_ID" val="17"/>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KSO_WM_FULL_TEXT_BEAUTIFY_COPY_ID" val="21"/>
</p:tagLst>
</file>

<file path=ppt/tags/tag421.xml><?xml version="1.0" encoding="utf-8"?>
<p:tagLst xmlns:p="http://schemas.openxmlformats.org/presentationml/2006/main">
  <p:tag name="KSO_WM_FULL_TEXT_BEAUTIFY_COPY_ID" val="22"/>
</p:tagLst>
</file>

<file path=ppt/tags/tag42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23.xml><?xml version="1.0" encoding="utf-8"?>
<p:tagLst xmlns:p="http://schemas.openxmlformats.org/presentationml/2006/main">
  <p:tag name="KSO_WM_FULL_TEXT_BEAUTIFY_COPY_ID" val="38"/>
</p:tagLst>
</file>

<file path=ppt/tags/tag424.xml><?xml version="1.0" encoding="utf-8"?>
<p:tagLst xmlns:p="http://schemas.openxmlformats.org/presentationml/2006/main">
  <p:tag name="KSO_WM_FULL_TEXT_BEAUTIFY_COPY_ID" val="40"/>
</p:tagLst>
</file>

<file path=ppt/tags/tag425.xml><?xml version="1.0" encoding="utf-8"?>
<p:tagLst xmlns:p="http://schemas.openxmlformats.org/presentationml/2006/main">
  <p:tag name="KSO_WM_FULL_TEXT_BEAUTIFY_COPY_ID" val="13"/>
</p:tagLst>
</file>

<file path=ppt/tags/tag426.xml><?xml version="1.0" encoding="utf-8"?>
<p:tagLst xmlns:p="http://schemas.openxmlformats.org/presentationml/2006/main">
  <p:tag name="KSO_WM_FULL_TEXT_BEAUTIFY_COPY_ID" val="14"/>
</p:tagLst>
</file>

<file path=ppt/tags/tag427.xml><?xml version="1.0" encoding="utf-8"?>
<p:tagLst xmlns:p="http://schemas.openxmlformats.org/presentationml/2006/main">
  <p:tag name="KSO_WM_FULL_TEXT_BEAUTIFY_COPY_ID" val="15"/>
</p:tagLst>
</file>

<file path=ppt/tags/tag428.xml><?xml version="1.0" encoding="utf-8"?>
<p:tagLst xmlns:p="http://schemas.openxmlformats.org/presentationml/2006/main">
  <p:tag name="KSO_WM_FULL_TEXT_BEAUTIFY_COPY_ID" val="16"/>
</p:tagLst>
</file>

<file path=ppt/tags/tag429.xml><?xml version="1.0" encoding="utf-8"?>
<p:tagLst xmlns:p="http://schemas.openxmlformats.org/presentationml/2006/main">
  <p:tag name="KSO_WM_FULL_TEXT_BEAUTIFY_COPY_ID" val="17"/>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KSO_WM_FULL_TEXT_BEAUTIFY_COPY_ID" val="21"/>
</p:tagLst>
</file>

<file path=ppt/tags/tag431.xml><?xml version="1.0" encoding="utf-8"?>
<p:tagLst xmlns:p="http://schemas.openxmlformats.org/presentationml/2006/main">
  <p:tag name="KSO_WM_FULL_TEXT_BEAUTIFY_COPY_ID" val="22"/>
</p:tagLst>
</file>

<file path=ppt/tags/tag43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33.xml><?xml version="1.0" encoding="utf-8"?>
<p:tagLst xmlns:p="http://schemas.openxmlformats.org/presentationml/2006/main">
  <p:tag name="KSO_WM_FULL_TEXT_BEAUTIFY_COPY_ID" val="38"/>
</p:tagLst>
</file>

<file path=ppt/tags/tag434.xml><?xml version="1.0" encoding="utf-8"?>
<p:tagLst xmlns:p="http://schemas.openxmlformats.org/presentationml/2006/main">
  <p:tag name="KSO_WM_FULL_TEXT_BEAUTIFY_COPY_ID" val="40"/>
</p:tagLst>
</file>

<file path=ppt/tags/tag435.xml><?xml version="1.0" encoding="utf-8"?>
<p:tagLst xmlns:p="http://schemas.openxmlformats.org/presentationml/2006/main">
  <p:tag name="KSO_WM_FULL_TEXT_BEAUTIFY_COPY_ID" val="13"/>
</p:tagLst>
</file>

<file path=ppt/tags/tag436.xml><?xml version="1.0" encoding="utf-8"?>
<p:tagLst xmlns:p="http://schemas.openxmlformats.org/presentationml/2006/main">
  <p:tag name="KSO_WM_FULL_TEXT_BEAUTIFY_COPY_ID" val="14"/>
</p:tagLst>
</file>

<file path=ppt/tags/tag437.xml><?xml version="1.0" encoding="utf-8"?>
<p:tagLst xmlns:p="http://schemas.openxmlformats.org/presentationml/2006/main">
  <p:tag name="KSO_WM_FULL_TEXT_BEAUTIFY_COPY_ID" val="15"/>
</p:tagLst>
</file>

<file path=ppt/tags/tag438.xml><?xml version="1.0" encoding="utf-8"?>
<p:tagLst xmlns:p="http://schemas.openxmlformats.org/presentationml/2006/main">
  <p:tag name="KSO_WM_FULL_TEXT_BEAUTIFY_COPY_ID" val="16"/>
</p:tagLst>
</file>

<file path=ppt/tags/tag439.xml><?xml version="1.0" encoding="utf-8"?>
<p:tagLst xmlns:p="http://schemas.openxmlformats.org/presentationml/2006/main">
  <p:tag name="KSO_WM_FULL_TEXT_BEAUTIFY_COPY_ID" val="17"/>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KSO_WM_FULL_TEXT_BEAUTIFY_COPY_ID" val="21"/>
</p:tagLst>
</file>

<file path=ppt/tags/tag441.xml><?xml version="1.0" encoding="utf-8"?>
<p:tagLst xmlns:p="http://schemas.openxmlformats.org/presentationml/2006/main">
  <p:tag name="KSO_WM_FULL_TEXT_BEAUTIFY_COPY_ID" val="22"/>
</p:tagLst>
</file>

<file path=ppt/tags/tag44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43.xml><?xml version="1.0" encoding="utf-8"?>
<p:tagLst xmlns:p="http://schemas.openxmlformats.org/presentationml/2006/main">
  <p:tag name="KSO_WM_FULL_TEXT_BEAUTIFY_COPY_ID" val="38"/>
</p:tagLst>
</file>

<file path=ppt/tags/tag444.xml><?xml version="1.0" encoding="utf-8"?>
<p:tagLst xmlns:p="http://schemas.openxmlformats.org/presentationml/2006/main">
  <p:tag name="KSO_WM_FULL_TEXT_BEAUTIFY_COPY_ID" val="40"/>
</p:tagLst>
</file>

<file path=ppt/tags/tag445.xml><?xml version="1.0" encoding="utf-8"?>
<p:tagLst xmlns:p="http://schemas.openxmlformats.org/presentationml/2006/main">
  <p:tag name="KSO_WM_FULL_TEXT_BEAUTIFY_COPY_ID" val="13"/>
</p:tagLst>
</file>

<file path=ppt/tags/tag446.xml><?xml version="1.0" encoding="utf-8"?>
<p:tagLst xmlns:p="http://schemas.openxmlformats.org/presentationml/2006/main">
  <p:tag name="KSO_WM_FULL_TEXT_BEAUTIFY_COPY_ID" val="14"/>
</p:tagLst>
</file>

<file path=ppt/tags/tag447.xml><?xml version="1.0" encoding="utf-8"?>
<p:tagLst xmlns:p="http://schemas.openxmlformats.org/presentationml/2006/main">
  <p:tag name="KSO_WM_FULL_TEXT_BEAUTIFY_COPY_ID" val="15"/>
</p:tagLst>
</file>

<file path=ppt/tags/tag448.xml><?xml version="1.0" encoding="utf-8"?>
<p:tagLst xmlns:p="http://schemas.openxmlformats.org/presentationml/2006/main">
  <p:tag name="KSO_WM_FULL_TEXT_BEAUTIFY_COPY_ID" val="16"/>
</p:tagLst>
</file>

<file path=ppt/tags/tag449.xml><?xml version="1.0" encoding="utf-8"?>
<p:tagLst xmlns:p="http://schemas.openxmlformats.org/presentationml/2006/main">
  <p:tag name="KSO_WM_FULL_TEXT_BEAUTIFY_COPY_ID" val="17"/>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KSO_WM_FULL_TEXT_BEAUTIFY_COPY_ID" val="21"/>
</p:tagLst>
</file>

<file path=ppt/tags/tag451.xml><?xml version="1.0" encoding="utf-8"?>
<p:tagLst xmlns:p="http://schemas.openxmlformats.org/presentationml/2006/main">
  <p:tag name="KSO_WM_FULL_TEXT_BEAUTIFY_COPY_ID" val="22"/>
</p:tagLst>
</file>

<file path=ppt/tags/tag452.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53.xml><?xml version="1.0" encoding="utf-8"?>
<p:tagLst xmlns:p="http://schemas.openxmlformats.org/presentationml/2006/main">
  <p:tag name="KSO_WM_FULL_TEXT_BEAUTIFY_COPY_ID" val="6"/>
</p:tagLst>
</file>

<file path=ppt/tags/tag454.xml><?xml version="1.0" encoding="utf-8"?>
<p:tagLst xmlns:p="http://schemas.openxmlformats.org/presentationml/2006/main">
  <p:tag name="KSO_WM_FULL_TEXT_BEAUTIFY_COPY_ID" val="7"/>
</p:tagLst>
</file>

<file path=ppt/tags/tag455.xml><?xml version="1.0" encoding="utf-8"?>
<p:tagLst xmlns:p="http://schemas.openxmlformats.org/presentationml/2006/main">
  <p:tag name="KSO_WM_FULL_TEXT_BEAUTIFY_COPY_ID" val="8"/>
</p:tagLst>
</file>

<file path=ppt/tags/tag456.xml><?xml version="1.0" encoding="utf-8"?>
<p:tagLst xmlns:p="http://schemas.openxmlformats.org/presentationml/2006/main">
  <p:tag name="KSO_WM_BEAUTIFY_FLAG" val="#wm#"/>
  <p:tag name="KSO_WM_FULL_TEXT_BEAUTIFY_COPY_ID" val="14"/>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457.xml><?xml version="1.0" encoding="utf-8"?>
<p:tagLst xmlns:p="http://schemas.openxmlformats.org/presentationml/2006/main">
  <p:tag name="KSO_WM_BEAUTIFY_FLAG" val="#wm#"/>
  <p:tag name="KSO_WM_FULL_TEXT_BEAUTIFY_COPY_ID" val="150995355"/>
  <p:tag name="KSO_WM_TEMPLATE_CATEGORY" val="custom"/>
  <p:tag name="KSO_WM_TEMPLATE_INDEX" val="20205176"/>
</p:tagLst>
</file>

<file path=ppt/tags/tag458.xml><?xml version="1.0" encoding="utf-8"?>
<p:tagLst xmlns:p="http://schemas.openxmlformats.org/presentationml/2006/main">
  <p:tag name="KSO_WM_FULL_TEXT_BEAUTIFY_COPY_ID" val="38"/>
</p:tagLst>
</file>

<file path=ppt/tags/tag459.xml><?xml version="1.0" encoding="utf-8"?>
<p:tagLst xmlns:p="http://schemas.openxmlformats.org/presentationml/2006/main">
  <p:tag name="KSO_WM_FULL_TEXT_BEAUTIFY_COPY_ID" val="40"/>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KSO_WM_FULL_TEXT_BEAUTIFY_COPY_ID" val="13"/>
</p:tagLst>
</file>

<file path=ppt/tags/tag461.xml><?xml version="1.0" encoding="utf-8"?>
<p:tagLst xmlns:p="http://schemas.openxmlformats.org/presentationml/2006/main">
  <p:tag name="KSO_WM_FULL_TEXT_BEAUTIFY_COPY_ID" val="14"/>
</p:tagLst>
</file>

<file path=ppt/tags/tag462.xml><?xml version="1.0" encoding="utf-8"?>
<p:tagLst xmlns:p="http://schemas.openxmlformats.org/presentationml/2006/main">
  <p:tag name="KSO_WM_FULL_TEXT_BEAUTIFY_COPY_ID" val="15"/>
</p:tagLst>
</file>

<file path=ppt/tags/tag463.xml><?xml version="1.0" encoding="utf-8"?>
<p:tagLst xmlns:p="http://schemas.openxmlformats.org/presentationml/2006/main">
  <p:tag name="KSO_WM_FULL_TEXT_BEAUTIFY_COPY_ID" val="16"/>
</p:tagLst>
</file>

<file path=ppt/tags/tag464.xml><?xml version="1.0" encoding="utf-8"?>
<p:tagLst xmlns:p="http://schemas.openxmlformats.org/presentationml/2006/main">
  <p:tag name="KSO_WM_FULL_TEXT_BEAUTIFY_COPY_ID" val="17"/>
</p:tagLst>
</file>

<file path=ppt/tags/tag465.xml><?xml version="1.0" encoding="utf-8"?>
<p:tagLst xmlns:p="http://schemas.openxmlformats.org/presentationml/2006/main">
  <p:tag name="KSO_WM_FULL_TEXT_BEAUTIFY_COPY_ID" val="21"/>
</p:tagLst>
</file>

<file path=ppt/tags/tag466.xml><?xml version="1.0" encoding="utf-8"?>
<p:tagLst xmlns:p="http://schemas.openxmlformats.org/presentationml/2006/main">
  <p:tag name="KSO_WM_FULL_TEXT_BEAUTIFY_COPY_ID" val="22"/>
</p:tagLst>
</file>

<file path=ppt/tags/tag467.xml><?xml version="1.0" encoding="utf-8"?>
<p:tagLst xmlns:p="http://schemas.openxmlformats.org/presentationml/2006/main">
  <p:tag name="KSO_WM_FULL_TEXT_BEAUTIFY_COPY_ID" val="23"/>
</p:tagLst>
</file>

<file path=ppt/tags/tag468.xml><?xml version="1.0" encoding="utf-8"?>
<p:tagLst xmlns:p="http://schemas.openxmlformats.org/presentationml/2006/main">
  <p:tag name="KSO_WM_UNIT_TABLE_BEAUTIFY" val="smartTable{2c6b36ad-0af9-4ffa-8651-0ef0844459cd}"/>
  <p:tag name="TABLE_ENDDRAG_ORIGIN_RECT" val="789*343"/>
  <p:tag name="TABLE_ENDDRAG_RECT" val="100*161*789*343"/>
</p:tagLst>
</file>

<file path=ppt/tags/tag469.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KSO_WM_FULL_TEXT_BEAUTIFY_COPY_ID" val="38"/>
</p:tagLst>
</file>

<file path=ppt/tags/tag471.xml><?xml version="1.0" encoding="utf-8"?>
<p:tagLst xmlns:p="http://schemas.openxmlformats.org/presentationml/2006/main">
  <p:tag name="KSO_WM_FULL_TEXT_BEAUTIFY_COPY_ID" val="40"/>
</p:tagLst>
</file>

<file path=ppt/tags/tag472.xml><?xml version="1.0" encoding="utf-8"?>
<p:tagLst xmlns:p="http://schemas.openxmlformats.org/presentationml/2006/main">
  <p:tag name="KSO_WM_FULL_TEXT_BEAUTIFY_COPY_ID" val="13"/>
</p:tagLst>
</file>

<file path=ppt/tags/tag473.xml><?xml version="1.0" encoding="utf-8"?>
<p:tagLst xmlns:p="http://schemas.openxmlformats.org/presentationml/2006/main">
  <p:tag name="KSO_WM_FULL_TEXT_BEAUTIFY_COPY_ID" val="14"/>
</p:tagLst>
</file>

<file path=ppt/tags/tag474.xml><?xml version="1.0" encoding="utf-8"?>
<p:tagLst xmlns:p="http://schemas.openxmlformats.org/presentationml/2006/main">
  <p:tag name="KSO_WM_FULL_TEXT_BEAUTIFY_COPY_ID" val="15"/>
</p:tagLst>
</file>

<file path=ppt/tags/tag475.xml><?xml version="1.0" encoding="utf-8"?>
<p:tagLst xmlns:p="http://schemas.openxmlformats.org/presentationml/2006/main">
  <p:tag name="KSO_WM_FULL_TEXT_BEAUTIFY_COPY_ID" val="16"/>
</p:tagLst>
</file>

<file path=ppt/tags/tag476.xml><?xml version="1.0" encoding="utf-8"?>
<p:tagLst xmlns:p="http://schemas.openxmlformats.org/presentationml/2006/main">
  <p:tag name="KSO_WM_FULL_TEXT_BEAUTIFY_COPY_ID" val="17"/>
</p:tagLst>
</file>

<file path=ppt/tags/tag477.xml><?xml version="1.0" encoding="utf-8"?>
<p:tagLst xmlns:p="http://schemas.openxmlformats.org/presentationml/2006/main">
  <p:tag name="KSO_WM_FULL_TEXT_BEAUTIFY_COPY_ID" val="21"/>
</p:tagLst>
</file>

<file path=ppt/tags/tag478.xml><?xml version="1.0" encoding="utf-8"?>
<p:tagLst xmlns:p="http://schemas.openxmlformats.org/presentationml/2006/main">
  <p:tag name="KSO_WM_FULL_TEXT_BEAUTIFY_COPY_ID" val="22"/>
</p:tagLst>
</file>

<file path=ppt/tags/tag479.xml><?xml version="1.0" encoding="utf-8"?>
<p:tagLst xmlns:p="http://schemas.openxmlformats.org/presentationml/2006/main">
  <p:tag name="KSO_WM_FULL_TEXT_BEAUTIFY_COPY_ID" val="23"/>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0.xml><?xml version="1.0" encoding="utf-8"?>
<p:tagLst xmlns:p="http://schemas.openxmlformats.org/presentationml/2006/main">
  <p:tag name="KSO_WM_UNIT_TABLE_BEAUTIFY" val="smartTable{af329f13-84c0-464e-9cc0-d59cd1148c30}"/>
  <p:tag name="TABLE_ENDDRAG_ORIGIN_RECT" val="823*401"/>
  <p:tag name="TABLE_ENDDRAG_RECT" val="81*72*823*402"/>
</p:tagLst>
</file>

<file path=ppt/tags/tag481.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82.xml><?xml version="1.0" encoding="utf-8"?>
<p:tagLst xmlns:p="http://schemas.openxmlformats.org/presentationml/2006/main">
  <p:tag name="KSO_WM_FULL_TEXT_BEAUTIFY_COPY_ID" val="38"/>
</p:tagLst>
</file>

<file path=ppt/tags/tag483.xml><?xml version="1.0" encoding="utf-8"?>
<p:tagLst xmlns:p="http://schemas.openxmlformats.org/presentationml/2006/main">
  <p:tag name="KSO_WM_FULL_TEXT_BEAUTIFY_COPY_ID" val="40"/>
</p:tagLst>
</file>

<file path=ppt/tags/tag484.xml><?xml version="1.0" encoding="utf-8"?>
<p:tagLst xmlns:p="http://schemas.openxmlformats.org/presentationml/2006/main">
  <p:tag name="KSO_WM_FULL_TEXT_BEAUTIFY_COPY_ID" val="13"/>
</p:tagLst>
</file>

<file path=ppt/tags/tag485.xml><?xml version="1.0" encoding="utf-8"?>
<p:tagLst xmlns:p="http://schemas.openxmlformats.org/presentationml/2006/main">
  <p:tag name="KSO_WM_FULL_TEXT_BEAUTIFY_COPY_ID" val="14"/>
</p:tagLst>
</file>

<file path=ppt/tags/tag486.xml><?xml version="1.0" encoding="utf-8"?>
<p:tagLst xmlns:p="http://schemas.openxmlformats.org/presentationml/2006/main">
  <p:tag name="KSO_WM_FULL_TEXT_BEAUTIFY_COPY_ID" val="15"/>
</p:tagLst>
</file>

<file path=ppt/tags/tag487.xml><?xml version="1.0" encoding="utf-8"?>
<p:tagLst xmlns:p="http://schemas.openxmlformats.org/presentationml/2006/main">
  <p:tag name="KSO_WM_FULL_TEXT_BEAUTIFY_COPY_ID" val="16"/>
</p:tagLst>
</file>

<file path=ppt/tags/tag488.xml><?xml version="1.0" encoding="utf-8"?>
<p:tagLst xmlns:p="http://schemas.openxmlformats.org/presentationml/2006/main">
  <p:tag name="KSO_WM_FULL_TEXT_BEAUTIFY_COPY_ID" val="17"/>
</p:tagLst>
</file>

<file path=ppt/tags/tag489.xml><?xml version="1.0" encoding="utf-8"?>
<p:tagLst xmlns:p="http://schemas.openxmlformats.org/presentationml/2006/main">
  <p:tag name="KSO_WM_FULL_TEXT_BEAUTIFY_COPY_ID" val="2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KSO_WM_FULL_TEXT_BEAUTIFY_COPY_ID" val="22"/>
</p:tagLst>
</file>

<file path=ppt/tags/tag491.xml><?xml version="1.0" encoding="utf-8"?>
<p:tagLst xmlns:p="http://schemas.openxmlformats.org/presentationml/2006/main">
  <p:tag name="KSO_WM_FULL_TEXT_BEAUTIFY_COPY_ID" val="23"/>
</p:tagLst>
</file>

<file path=ppt/tags/tag492.xml><?xml version="1.0" encoding="utf-8"?>
<p:tagLst xmlns:p="http://schemas.openxmlformats.org/presentationml/2006/main">
  <p:tag name="KSO_WM_UNIT_TABLE_BEAUTIFY" val="smartTable{af329f13-84c0-464e-9cc0-d59cd1148c30}"/>
  <p:tag name="TABLE_ENDDRAG_ORIGIN_RECT" val="823*401"/>
  <p:tag name="TABLE_ENDDRAG_RECT" val="81*72*823*402"/>
</p:tagLst>
</file>

<file path=ppt/tags/tag493.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494.xml><?xml version="1.0" encoding="utf-8"?>
<p:tagLst xmlns:p="http://schemas.openxmlformats.org/presentationml/2006/main">
  <p:tag name="KSO_WM_FULL_TEXT_BEAUTIFY_COPY_ID" val="38"/>
</p:tagLst>
</file>

<file path=ppt/tags/tag495.xml><?xml version="1.0" encoding="utf-8"?>
<p:tagLst xmlns:p="http://schemas.openxmlformats.org/presentationml/2006/main">
  <p:tag name="KSO_WM_FULL_TEXT_BEAUTIFY_COPY_ID" val="40"/>
</p:tagLst>
</file>

<file path=ppt/tags/tag496.xml><?xml version="1.0" encoding="utf-8"?>
<p:tagLst xmlns:p="http://schemas.openxmlformats.org/presentationml/2006/main">
  <p:tag name="KSO_WM_FULL_TEXT_BEAUTIFY_COPY_ID" val="13"/>
</p:tagLst>
</file>

<file path=ppt/tags/tag497.xml><?xml version="1.0" encoding="utf-8"?>
<p:tagLst xmlns:p="http://schemas.openxmlformats.org/presentationml/2006/main">
  <p:tag name="KSO_WM_FULL_TEXT_BEAUTIFY_COPY_ID" val="14"/>
</p:tagLst>
</file>

<file path=ppt/tags/tag498.xml><?xml version="1.0" encoding="utf-8"?>
<p:tagLst xmlns:p="http://schemas.openxmlformats.org/presentationml/2006/main">
  <p:tag name="KSO_WM_FULL_TEXT_BEAUTIFY_COPY_ID" val="15"/>
</p:tagLst>
</file>

<file path=ppt/tags/tag499.xml><?xml version="1.0" encoding="utf-8"?>
<p:tagLst xmlns:p="http://schemas.openxmlformats.org/presentationml/2006/main">
  <p:tag name="KSO_WM_FULL_TEXT_BEAUTIFY_COPY_ID" val="16"/>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KSO_WM_FULL_TEXT_BEAUTIFY_COPY_ID" val="17"/>
</p:tagLst>
</file>

<file path=ppt/tags/tag501.xml><?xml version="1.0" encoding="utf-8"?>
<p:tagLst xmlns:p="http://schemas.openxmlformats.org/presentationml/2006/main">
  <p:tag name="KSO_WM_FULL_TEXT_BEAUTIFY_COPY_ID" val="21"/>
</p:tagLst>
</file>

<file path=ppt/tags/tag502.xml><?xml version="1.0" encoding="utf-8"?>
<p:tagLst xmlns:p="http://schemas.openxmlformats.org/presentationml/2006/main">
  <p:tag name="KSO_WM_FULL_TEXT_BEAUTIFY_COPY_ID" val="22"/>
</p:tagLst>
</file>

<file path=ppt/tags/tag503.xml><?xml version="1.0" encoding="utf-8"?>
<p:tagLst xmlns:p="http://schemas.openxmlformats.org/presentationml/2006/main">
  <p:tag name="KSO_WM_FULL_TEXT_BEAUTIFY_COPY_ID" val="23"/>
</p:tagLst>
</file>

<file path=ppt/tags/tag504.xml><?xml version="1.0" encoding="utf-8"?>
<p:tagLst xmlns:p="http://schemas.openxmlformats.org/presentationml/2006/main">
  <p:tag name="KSO_WM_UNIT_TABLE_BEAUTIFY" val="smartTable{af329f13-84c0-464e-9cc0-d59cd1148c30}"/>
  <p:tag name="TABLE_ENDDRAG_ORIGIN_RECT" val="823*401"/>
  <p:tag name="TABLE_ENDDRAG_RECT" val="81*72*823*402"/>
</p:tagLst>
</file>

<file path=ppt/tags/tag505.xml><?xml version="1.0" encoding="utf-8"?>
<p:tagLst xmlns:p="http://schemas.openxmlformats.org/presentationml/2006/main">
  <p:tag name="KSO_WM_BEAUTIFY_FLAG" val="#wm#"/>
  <p:tag name="KSO_WM_FULL_TEXT_BEAUTIFY_COPY_ID" val="150995362"/>
  <p:tag name="KSO_WM_TEMPLATE_CATEGORY" val="custom"/>
  <p:tag name="KSO_WM_TEMPLATE_INDEX" val="20205176"/>
</p:tagLst>
</file>

<file path=ppt/tags/tag506.xml><?xml version="1.0" encoding="utf-8"?>
<p:tagLst xmlns:p="http://schemas.openxmlformats.org/presentationml/2006/main">
  <p:tag name="KSO_WPP_MARK_KEY" val="76ca1832-47b8-4e2e-98f7-90da168cf770"/>
  <p:tag name="COMMONDATA" val="eyJjb3VudCI6MSwiaGRpZCI6IjU3NzQzOTQ2ODgxMWM3NDIzODk0MDNiYzJkNWYzMzg2IiwidXNlckNvdW50IjoxfQ=="/>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7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7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heme/theme1.xml><?xml version="1.0" encoding="utf-8"?>
<a:theme xmlns:a="http://schemas.openxmlformats.org/drawingml/2006/main" name="1">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4723</Words>
  <Application>WPS 演示</Application>
  <PresentationFormat/>
  <Paragraphs>226</Paragraphs>
  <Slides>42</Slides>
  <Notes>23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42</vt:i4>
      </vt:variant>
    </vt:vector>
  </HeadingPairs>
  <TitlesOfParts>
    <vt:vector size="61" baseType="lpstr">
      <vt:lpstr>Arial</vt:lpstr>
      <vt:lpstr>宋体</vt:lpstr>
      <vt:lpstr>Wingdings</vt:lpstr>
      <vt:lpstr>微软雅黑</vt:lpstr>
      <vt:lpstr>Wingdings</vt:lpstr>
      <vt:lpstr>华文行楷</vt:lpstr>
      <vt:lpstr>站酷快乐体</vt:lpstr>
      <vt:lpstr>Meiryo UI</vt:lpstr>
      <vt:lpstr>华文楷体</vt:lpstr>
      <vt:lpstr>楷体</vt:lpstr>
      <vt:lpstr>汉语拼音</vt:lpstr>
      <vt:lpstr>字心坊青春体</vt:lpstr>
      <vt:lpstr>华文新魏</vt:lpstr>
      <vt:lpstr>字魂27号-布丁体</vt:lpstr>
      <vt:lpstr>Calibri</vt:lpstr>
      <vt:lpstr>Segoe Print</vt:lpstr>
      <vt:lpstr>Arial Unicode MS</vt:lpstr>
      <vt:lpstr>1</vt:lpstr>
      <vt:lpstr>2</vt:lpstr>
      <vt:lpstr>阿西莫夫短文两篇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二一教育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21cnjy.com</dc:creator>
  <cp:keywords>21</cp:keywords>
  <cp:lastModifiedBy>纪文杰</cp:lastModifiedBy>
  <cp:revision>2</cp:revision>
  <cp:lastPrinted>2021-12-24T21:37:00Z</cp:lastPrinted>
  <dcterms:created xsi:type="dcterms:W3CDTF">2021-12-24T21:37:00Z</dcterms:created>
  <dcterms:modified xsi:type="dcterms:W3CDTF">2023-03-22T02:04:03Z</dcterms:modified>
  <cp:version>11346196</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KSOTemplateUUID">
    <vt:lpwstr>v1.0_library_JDAhJ5d7E2wtWkBGW95GTA==</vt:lpwstr>
  </property>
  <property fmtid="{D5CDD505-2E9C-101B-9397-08002B2CF9AE}" pid="4" name="ICV">
    <vt:lpwstr>EEADF4BA08B74036AF04728EC81F3168</vt:lpwstr>
  </property>
</Properties>
</file>